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Merriweather"/>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A72CA66-B0F3-48B0-89EA-E810BF246F5C}">
  <a:tblStyle styleId="{7A72CA66-B0F3-48B0-89EA-E810BF246F5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erriweather-bold.fntdata"/><Relationship Id="rId10" Type="http://schemas.openxmlformats.org/officeDocument/2006/relationships/slide" Target="slides/slide5.xml"/><Relationship Id="rId32" Type="http://schemas.openxmlformats.org/officeDocument/2006/relationships/font" Target="fonts/Merriweather-regular.fntdata"/><Relationship Id="rId13" Type="http://schemas.openxmlformats.org/officeDocument/2006/relationships/slide" Target="slides/slide8.xml"/><Relationship Id="rId35" Type="http://schemas.openxmlformats.org/officeDocument/2006/relationships/font" Target="fonts/Merriweather-boldItalic.fntdata"/><Relationship Id="rId12" Type="http://schemas.openxmlformats.org/officeDocument/2006/relationships/slide" Target="slides/slide7.xml"/><Relationship Id="rId34" Type="http://schemas.openxmlformats.org/officeDocument/2006/relationships/font" Target="fonts/Merriweather-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I am Elizabeth Brooks…. Today we are presenting ModEDI….. This software architecture may be used to test evolutionary-developmental and quantitative genetic hypotheses.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27ff03acc9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7ff03acc9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28000ffb76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8000ffb76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28000ffb76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8000ffb7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G-Matrix model for Daphnia describes the development of physical traits independently, related only through the fitness surface. </a:t>
            </a:r>
            <a:r>
              <a:rPr lang="en"/>
              <a:t>A key insight, that developmental processes structure the geometry of the G-matrix, promises to transform our understanding of evolutionary patterns.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a:t>
            </a:r>
            <a:r>
              <a:rPr lang="en"/>
              <a:t>n the above graph, the traits are uncorrelated. The values of </a:t>
            </a:r>
            <a:r>
              <a:rPr i="1" lang="en"/>
              <a:t>G</a:t>
            </a:r>
            <a:r>
              <a:rPr lang="en"/>
              <a:t>11 and </a:t>
            </a:r>
            <a:r>
              <a:rPr i="1" lang="en"/>
              <a:t>G</a:t>
            </a:r>
            <a:r>
              <a:rPr lang="en"/>
              <a:t>22 would be positive, but </a:t>
            </a:r>
            <a:r>
              <a:rPr i="1" lang="en"/>
              <a:t>G</a:t>
            </a:r>
            <a:r>
              <a:rPr lang="en"/>
              <a:t>12 would be zero. When </a:t>
            </a:r>
            <a:r>
              <a:rPr i="1" lang="en"/>
              <a:t>G</a:t>
            </a:r>
            <a:r>
              <a:rPr lang="en"/>
              <a:t>12 is zero, the multivariate breeder’s equation reduces to the univariate version, and the traits evolve independently from one another. However, traits often are genetically correlated, as shown on the next graph.</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28000ffb76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8000ffb76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28000ffb76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8000ffb76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an example of the phenotype surface for Daphnia, as described by this linear function for the production of melanin with respect to these underlying genetic factors.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28000ffb76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8000ffb76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28000ffb76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8000ffb76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object-oriented software architecture of ModEDI describes the evolution of physical traits of Daphnia by describing a blueprint for objects of individual daphnia, where the states represent the phenotypic traits Melanin and DVM, and the behaviours of the Daphnia object describe the development of these states.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25bbbfbfc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5bbbfbfc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Evolutionary trajectories of physical traits are projected by the Classic model by first retrieving the input initial values stored in the Species Characteristics interface, and qualified by the probability distribution selected by the user. The fitness surface is described by the Mean Fitness class by simulating populations of individual Daphnia with the Individual Fitness class, following the distribution specified by the user and described by the Surface Distribution interface.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25c1f3f4a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5c1f3f4a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Tanning model, however, projects the evolution of physical traits by drawing from the phenotype surface calculated by the Mean Melanin class. The phenotype surface is described by the function for melanin production in the Individual Melanin class, with the user specified distribution described by the Surface Distribution interface.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25bbbfbfc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bbbfbfc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Values for UVB dose at the water surface and attenuation coefficient were obtained from Sequoia National Park in the Sierra Nevada Range. Values specific to </a:t>
            </a:r>
            <a:r>
              <a:rPr i="1" lang="en"/>
              <a:t>Daphnia</a:t>
            </a:r>
            <a:r>
              <a:rPr lang="en"/>
              <a:t> were obtained from </a:t>
            </a:r>
            <a:r>
              <a:rPr lang="en"/>
              <a:t>empirical</a:t>
            </a:r>
            <a:r>
              <a:rPr lang="en"/>
              <a:t>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27ff03acc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7ff03acc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Quantitative genetics is the study of complex biological traits, or traits controlled by more than one gene. A primary goal of quantitative genetics studies is the development of computational models for predicting the evolution of such traits in response to selection.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28000ffb76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8000ffb76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Values for UVB dose at the water surface and attenuation coefficient were obtained from Sequoia National Park in the Sierra Nevada Range. Values specific to </a:t>
            </a:r>
            <a:r>
              <a:rPr i="1" lang="en"/>
              <a:t>Daphnia</a:t>
            </a:r>
            <a:r>
              <a:rPr lang="en"/>
              <a:t> were obtained from empirical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25bbbfbfc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5bbbfbfc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25bbbfbfc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5bbbfbfc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would like to thank...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28000ffb76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000ffb76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investigate these complex genetic dynamics, we have developed models of quantitative trait evolution for Daphnia melanica. Daphnia are a freshwater microcrustacean, commonly found in high alpine lakes of the Sierra Nevada.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28000ffb7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000ffb7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these lakes, Daphnia will swim near the water’s surface, </a:t>
            </a:r>
            <a:r>
              <a:rPr lang="en"/>
              <a:t>receiving</a:t>
            </a:r>
            <a:r>
              <a:rPr lang="en"/>
              <a:t> a high amount of UV radiation and be dark in pigmentation.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25cae1dadc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5cae1dadc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fish predators are introduced into one of these lakes, usually for sport fishing, the Daphnia will migrate lower in the water column to avoid them. By being lower in the water column, the Daphnia </a:t>
            </a:r>
            <a:r>
              <a:rPr lang="en"/>
              <a:t>receive</a:t>
            </a:r>
            <a:r>
              <a:rPr lang="en"/>
              <a:t> less UV radiation and are lighter in pigmentation.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28b3e6dce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8b3e6dce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Quantitative genetic models recognize that two elements are needed to predict the evolution of traits due to selection: the strength and direction of selection, and the availability of heritable genetic variation. The strength and direction of selection is captured by the individual fitness surface, which describes the expected reproductive success of an individual as a function of its trait values.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4460c1c73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4460c1c73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Although the population tends to evolve uphill under frequency-independent selection, the mean generally does not evolve in the direction of greatest improvement in average fitness, the direction of which is given by the directional selection gradients. Instead the population will take a curved path that deviates from this direction of greatest improvement (Lande, 1979, 1980a). Such curved paths arise</a:t>
            </a:r>
            <a:endParaRPr/>
          </a:p>
          <a:p>
            <a:pPr indent="0" lvl="0" marL="0" rtl="0" algn="l">
              <a:spcBef>
                <a:spcPts val="0"/>
              </a:spcBef>
              <a:spcAft>
                <a:spcPts val="0"/>
              </a:spcAft>
              <a:buNone/>
            </a:pPr>
            <a:r>
              <a:rPr lang="en"/>
              <a:t>from unequal genetic variances (i.e., some characters having greater genetic variance than others) and from genetic covariance. These genetic parameters affect both the rate and direction of evolution and are represented by a variance–covariance matrix known as the</a:t>
            </a:r>
            <a:endParaRPr/>
          </a:p>
          <a:p>
            <a:pPr indent="0" lvl="0" marL="0" rtl="0" algn="l">
              <a:spcBef>
                <a:spcPts val="0"/>
              </a:spcBef>
              <a:spcAft>
                <a:spcPts val="0"/>
              </a:spcAft>
              <a:buNone/>
            </a:pPr>
            <a:r>
              <a:rPr lang="en"/>
              <a:t>G-matrix.”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r>
              <a:rPr lang="en"/>
              <a:t>The additive genetic variances for trait one and trait two are given by </a:t>
            </a:r>
            <a:r>
              <a:rPr i="1" lang="en"/>
              <a:t>G</a:t>
            </a:r>
            <a:r>
              <a:rPr lang="en"/>
              <a:t>11 and </a:t>
            </a:r>
            <a:r>
              <a:rPr i="1" lang="en"/>
              <a:t>G</a:t>
            </a:r>
            <a:r>
              <a:rPr lang="en"/>
              <a:t>22, and </a:t>
            </a:r>
            <a:r>
              <a:rPr i="1" lang="en"/>
              <a:t>G</a:t>
            </a:r>
            <a:r>
              <a:rPr lang="en"/>
              <a:t>12 is the additive genetic covariance. The covariance is similar to the correlation, except correlations are standardized to take values between -1 and +1 while covariances are not. Thus, the G-matrix tells us how much genetic variation each trait has, as well as the extent to which the traits are genetically correlated with one another. The importance of the G-matrix can be seen by its role in the multivariate breeder’s equation.”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equation, Δ</a:t>
            </a:r>
            <a:r>
              <a:rPr b="1" lang="en"/>
              <a:t>z</a:t>
            </a:r>
            <a:r>
              <a:rPr lang="en"/>
              <a:t> is a vector of changes in mean trait values, and </a:t>
            </a:r>
            <a:r>
              <a:rPr b="1" lang="en"/>
              <a:t>β</a:t>
            </a:r>
            <a:r>
              <a:rPr lang="en"/>
              <a:t> is a vector of selection gradients for the traits (similar to selection differentials). Here is the equation with the G-matrix and vectors written out for the two trait case.”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above graph, the traits are uncorrelated. The values of </a:t>
            </a:r>
            <a:r>
              <a:rPr i="1" lang="en"/>
              <a:t>G</a:t>
            </a:r>
            <a:r>
              <a:rPr lang="en"/>
              <a:t>11 and </a:t>
            </a:r>
            <a:r>
              <a:rPr i="1" lang="en"/>
              <a:t>G</a:t>
            </a:r>
            <a:r>
              <a:rPr lang="en"/>
              <a:t>22 would be positive, but </a:t>
            </a:r>
            <a:r>
              <a:rPr i="1" lang="en"/>
              <a:t>G</a:t>
            </a:r>
            <a:r>
              <a:rPr lang="en"/>
              <a:t>12 would be zero. When </a:t>
            </a:r>
            <a:r>
              <a:rPr i="1" lang="en"/>
              <a:t>G</a:t>
            </a:r>
            <a:r>
              <a:rPr lang="en"/>
              <a:t>12 is zero, the multivariate breeder’s equation reduces to the univariate version, and the traits evolve independently from one another. However, traits often are genetically correlated, as shown on the next graph.”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graph above, trait one exhibits a positive genetic correlation with trait two, so these traits would not evolve independently. If selection acted on trait one, trait two also would change in value even without any direct selection on trait two. For example, if large values of trait one were favored by natural selection, then trait two would increase as well over time because individuals with large values of trait one happen to have large values of trait two. This would produce a correlated response to selection. This genetic correlation can be graphically depicted in an intuitively pleasing way by drawing an ellipse around 95 percent of the breeding values in the population.”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28000ffb76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8000ffb76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phenotype surface </a:t>
            </a:r>
            <a:r>
              <a:rPr lang="en"/>
              <a:t>is constructed by plotting the value of a phenotype against the values of underlying genetic and environmental factors that interact in its development. (a) A nonlinear phenotype landscape representing a trait as a function of two underlying genetic factors. The cloud of points on the surface represents a population, each point corresponding to an individual.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25cd54ae6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cd54ae6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G-matrix models consider a tangent plane and treat the population as a multivariate normal distribution.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24.png"/><Relationship Id="rId5"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14.png"/><Relationship Id="rId5" Type="http://schemas.openxmlformats.org/officeDocument/2006/relationships/image" Target="../media/image24.png"/><Relationship Id="rId6"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jp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33.png"/><Relationship Id="rId4" Type="http://schemas.openxmlformats.org/officeDocument/2006/relationships/image" Target="../media/image1.jpg"/><Relationship Id="rId5" Type="http://schemas.openxmlformats.org/officeDocument/2006/relationships/image" Target="../media/image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10" Type="http://schemas.openxmlformats.org/officeDocument/2006/relationships/image" Target="../media/image26.png"/><Relationship Id="rId9" Type="http://schemas.openxmlformats.org/officeDocument/2006/relationships/image" Target="../media/image5.png"/><Relationship Id="rId5" Type="http://schemas.openxmlformats.org/officeDocument/2006/relationships/image" Target="../media/image19.png"/><Relationship Id="rId6" Type="http://schemas.openxmlformats.org/officeDocument/2006/relationships/image" Target="../media/image21.png"/><Relationship Id="rId7" Type="http://schemas.openxmlformats.org/officeDocument/2006/relationships/image" Target="../media/image20.png"/><Relationship Id="rId8"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1.png"/><Relationship Id="rId4" Type="http://schemas.openxmlformats.org/officeDocument/2006/relationships/image" Target="../media/image30.png"/><Relationship Id="rId5" Type="http://schemas.openxmlformats.org/officeDocument/2006/relationships/image" Target="../media/image24.png"/><Relationship Id="rId6"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223025" y="299700"/>
            <a:ext cx="8746800" cy="303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t>ModEDI</a:t>
            </a:r>
            <a:endParaRPr sz="6000"/>
          </a:p>
          <a:p>
            <a:pPr indent="0" lvl="0" marL="0" rtl="0" algn="l">
              <a:spcBef>
                <a:spcPts val="0"/>
              </a:spcBef>
              <a:spcAft>
                <a:spcPts val="0"/>
              </a:spcAft>
              <a:buNone/>
            </a:pPr>
            <a:r>
              <a:rPr lang="en" sz="2600"/>
              <a:t>An Extendable Software Architecture for Examining the Effects of Developmental Interactions on Evolutionary Trajectories</a:t>
            </a:r>
            <a:endParaRPr sz="2600"/>
          </a:p>
        </p:txBody>
      </p:sp>
      <p:sp>
        <p:nvSpPr>
          <p:cNvPr id="65" name="Google Shape;65;p13"/>
          <p:cNvSpPr txBox="1"/>
          <p:nvPr>
            <p:ph idx="1" type="subTitle"/>
          </p:nvPr>
        </p:nvSpPr>
        <p:spPr>
          <a:xfrm>
            <a:off x="699600" y="4216650"/>
            <a:ext cx="19362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lt1"/>
                </a:solidFill>
              </a:rPr>
              <a:t>Elizabeth Brooks</a:t>
            </a:r>
            <a:endParaRPr sz="1400">
              <a:solidFill>
                <a:schemeClr val="lt1"/>
              </a:solidFill>
            </a:endParaRPr>
          </a:p>
          <a:p>
            <a:pPr indent="0" lvl="0" marL="0" rtl="0" algn="ctr">
              <a:spcBef>
                <a:spcPts val="0"/>
              </a:spcBef>
              <a:spcAft>
                <a:spcPts val="0"/>
              </a:spcAft>
              <a:buNone/>
            </a:pPr>
            <a:r>
              <a:rPr lang="en" sz="1000">
                <a:solidFill>
                  <a:schemeClr val="lt1"/>
                </a:solidFill>
              </a:rPr>
              <a:t>Dept. of Computer Science</a:t>
            </a:r>
            <a:endParaRPr sz="1000">
              <a:solidFill>
                <a:schemeClr val="lt1"/>
              </a:solidFill>
            </a:endParaRPr>
          </a:p>
          <a:p>
            <a:pPr indent="0" lvl="0" marL="0" rtl="0" algn="ctr">
              <a:spcBef>
                <a:spcPts val="0"/>
              </a:spcBef>
              <a:spcAft>
                <a:spcPts val="0"/>
              </a:spcAft>
              <a:buNone/>
            </a:pPr>
            <a:r>
              <a:rPr lang="en" sz="1000">
                <a:solidFill>
                  <a:schemeClr val="lt1"/>
                </a:solidFill>
              </a:rPr>
              <a:t>Western Washington </a:t>
            </a:r>
            <a:r>
              <a:rPr lang="en" sz="1000">
                <a:solidFill>
                  <a:schemeClr val="lt1"/>
                </a:solidFill>
              </a:rPr>
              <a:t>University</a:t>
            </a:r>
            <a:endParaRPr sz="1000">
              <a:solidFill>
                <a:schemeClr val="lt1"/>
              </a:solidFill>
            </a:endParaRPr>
          </a:p>
        </p:txBody>
      </p:sp>
      <p:sp>
        <p:nvSpPr>
          <p:cNvPr id="66" name="Google Shape;66;p13"/>
          <p:cNvSpPr txBox="1"/>
          <p:nvPr/>
        </p:nvSpPr>
        <p:spPr>
          <a:xfrm>
            <a:off x="2635800" y="4216753"/>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Roboto"/>
                <a:ea typeface="Roboto"/>
                <a:cs typeface="Roboto"/>
                <a:sym typeface="Roboto"/>
              </a:rPr>
              <a:t>Graham Roberts</a:t>
            </a:r>
            <a:endParaRPr>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Dept. of Computer Science</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Western Washington University</a:t>
            </a:r>
            <a:endParaRPr sz="1000">
              <a:solidFill>
                <a:schemeClr val="lt1"/>
              </a:solidFill>
              <a:latin typeface="Roboto"/>
              <a:ea typeface="Roboto"/>
              <a:cs typeface="Roboto"/>
              <a:sym typeface="Roboto"/>
            </a:endParaRPr>
          </a:p>
        </p:txBody>
      </p:sp>
      <p:sp>
        <p:nvSpPr>
          <p:cNvPr id="67" name="Google Shape;67;p13"/>
          <p:cNvSpPr txBox="1"/>
          <p:nvPr/>
        </p:nvSpPr>
        <p:spPr>
          <a:xfrm>
            <a:off x="4572001" y="4216650"/>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Alison Scoville</a:t>
            </a:r>
            <a:endParaRPr>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000">
                <a:solidFill>
                  <a:schemeClr val="lt1"/>
                </a:solidFill>
                <a:latin typeface="Roboto"/>
                <a:ea typeface="Roboto"/>
                <a:cs typeface="Roboto"/>
                <a:sym typeface="Roboto"/>
              </a:rPr>
              <a:t>Dept. of Biology</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Central Washington University</a:t>
            </a:r>
            <a:endParaRPr sz="1000">
              <a:solidFill>
                <a:schemeClr val="lt1"/>
              </a:solidFill>
              <a:latin typeface="Roboto"/>
              <a:ea typeface="Roboto"/>
              <a:cs typeface="Roboto"/>
              <a:sym typeface="Roboto"/>
            </a:endParaRPr>
          </a:p>
        </p:txBody>
      </p:sp>
      <p:sp>
        <p:nvSpPr>
          <p:cNvPr id="68" name="Google Shape;68;p13"/>
          <p:cNvSpPr txBox="1"/>
          <p:nvPr/>
        </p:nvSpPr>
        <p:spPr>
          <a:xfrm>
            <a:off x="6508200" y="4216650"/>
            <a:ext cx="1936200" cy="7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Filip Jagodzinski</a:t>
            </a:r>
            <a:endParaRPr>
              <a:solidFill>
                <a:schemeClr val="lt1"/>
              </a:solidFill>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lang="en" sz="1000">
                <a:solidFill>
                  <a:schemeClr val="lt1"/>
                </a:solidFill>
                <a:latin typeface="Roboto"/>
                <a:ea typeface="Roboto"/>
                <a:cs typeface="Roboto"/>
                <a:sym typeface="Roboto"/>
              </a:rPr>
              <a:t>Dept. of Computer Science</a:t>
            </a:r>
            <a:endParaRPr sz="1000">
              <a:solidFill>
                <a:schemeClr val="lt1"/>
              </a:solidFill>
              <a:latin typeface="Roboto"/>
              <a:ea typeface="Roboto"/>
              <a:cs typeface="Roboto"/>
              <a:sym typeface="Roboto"/>
            </a:endParaRPr>
          </a:p>
          <a:p>
            <a:pPr indent="0" lvl="0" marL="0" rtl="0" algn="ctr">
              <a:spcBef>
                <a:spcPts val="0"/>
              </a:spcBef>
              <a:spcAft>
                <a:spcPts val="0"/>
              </a:spcAft>
              <a:buNone/>
            </a:pPr>
            <a:r>
              <a:rPr lang="en" sz="1000">
                <a:solidFill>
                  <a:schemeClr val="lt1"/>
                </a:solidFill>
                <a:latin typeface="Roboto"/>
                <a:ea typeface="Roboto"/>
                <a:cs typeface="Roboto"/>
                <a:sym typeface="Roboto"/>
              </a:rPr>
              <a:t>Western Washington University</a:t>
            </a:r>
            <a:endParaRPr sz="10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2"/>
          <p:cNvSpPr txBox="1"/>
          <p:nvPr>
            <p:ph idx="4294967295" type="title"/>
          </p:nvPr>
        </p:nvSpPr>
        <p:spPr>
          <a:xfrm>
            <a:off x="792000" y="196950"/>
            <a:ext cx="7560000" cy="6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B5394"/>
                </a:solidFill>
              </a:rPr>
              <a:t>Surface Distribution - </a:t>
            </a:r>
            <a:r>
              <a:rPr i="1" lang="en" sz="3000">
                <a:solidFill>
                  <a:srgbClr val="0B5394"/>
                </a:solidFill>
              </a:rPr>
              <a:t>Bivariate Normal</a:t>
            </a:r>
            <a:endParaRPr i="1" sz="3000">
              <a:solidFill>
                <a:srgbClr val="0B5394"/>
              </a:solidFill>
            </a:endParaRPr>
          </a:p>
        </p:txBody>
      </p:sp>
      <p:pic>
        <p:nvPicPr>
          <p:cNvPr descr="Multivariate_Gaussian_edited.png" id="164" name="Google Shape;164;p22"/>
          <p:cNvPicPr preferRelativeResize="0"/>
          <p:nvPr/>
        </p:nvPicPr>
        <p:blipFill rotWithShape="1">
          <a:blip r:embed="rId3">
            <a:alphaModFix/>
          </a:blip>
          <a:srcRect b="6908" l="0" r="0" t="23448"/>
          <a:stretch/>
        </p:blipFill>
        <p:spPr>
          <a:xfrm>
            <a:off x="3176475" y="1419475"/>
            <a:ext cx="5806499" cy="2527450"/>
          </a:xfrm>
          <a:prstGeom prst="rect">
            <a:avLst/>
          </a:prstGeom>
          <a:noFill/>
          <a:ln>
            <a:noFill/>
          </a:ln>
        </p:spPr>
      </p:pic>
      <p:sp>
        <p:nvSpPr>
          <p:cNvPr id="165" name="Google Shape;165;p22"/>
          <p:cNvSpPr txBox="1"/>
          <p:nvPr/>
        </p:nvSpPr>
        <p:spPr>
          <a:xfrm>
            <a:off x="170100" y="1681500"/>
            <a:ext cx="2754600" cy="2003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i="1" lang="en" sz="1800">
                <a:solidFill>
                  <a:srgbClr val="B45F06"/>
                </a:solidFill>
                <a:highlight>
                  <a:srgbClr val="FFFFFF"/>
                </a:highlight>
              </a:rPr>
              <a:t>x</a:t>
            </a:r>
            <a:r>
              <a:rPr lang="en" sz="1800">
                <a:solidFill>
                  <a:srgbClr val="1155CC"/>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y</a:t>
            </a:r>
            <a:r>
              <a:rPr lang="en" sz="1800">
                <a:solidFill>
                  <a:srgbClr val="990000"/>
                </a:solidFill>
                <a:highlight>
                  <a:srgbClr val="FFFFFF"/>
                </a:highlight>
              </a:rPr>
              <a:t> </a:t>
            </a:r>
            <a:r>
              <a:rPr lang="en" sz="1800">
                <a:solidFill>
                  <a:srgbClr val="222222"/>
                </a:solidFill>
                <a:highlight>
                  <a:srgbClr val="FFFFFF"/>
                </a:highlight>
              </a:rPr>
              <a:t>are normally distributed values</a:t>
            </a:r>
            <a:endParaRPr sz="1800">
              <a:solidFill>
                <a:srgbClr val="222222"/>
              </a:solidFill>
              <a:highlight>
                <a:srgbClr val="FFFFFF"/>
              </a:highlight>
            </a:endParaRPr>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lang="en" sz="1800">
                <a:solidFill>
                  <a:srgbClr val="222222"/>
                </a:solidFill>
                <a:highlight>
                  <a:srgbClr val="FFFFFF"/>
                </a:highlight>
              </a:rPr>
              <a:t>The sum of </a:t>
            </a:r>
            <a:r>
              <a:rPr i="1" lang="en" sz="1800">
                <a:solidFill>
                  <a:srgbClr val="B45F06"/>
                </a:solidFill>
                <a:highlight>
                  <a:srgbClr val="FFFFFF"/>
                </a:highlight>
              </a:rPr>
              <a:t>x</a:t>
            </a:r>
            <a:r>
              <a:rPr lang="en" sz="1800">
                <a:solidFill>
                  <a:srgbClr val="1155CC"/>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y</a:t>
            </a:r>
            <a:r>
              <a:rPr lang="en" sz="1800">
                <a:solidFill>
                  <a:srgbClr val="990000"/>
                </a:solidFill>
                <a:highlight>
                  <a:srgbClr val="FFFFFF"/>
                </a:highlight>
              </a:rPr>
              <a:t> </a:t>
            </a:r>
            <a:r>
              <a:rPr lang="en" sz="1800">
                <a:solidFill>
                  <a:srgbClr val="222222"/>
                </a:solidFill>
                <a:highlight>
                  <a:srgbClr val="FFFFFF"/>
                </a:highlight>
              </a:rPr>
              <a:t>form the bivariate normal distribution</a:t>
            </a:r>
            <a:endParaRPr sz="1800">
              <a:solidFill>
                <a:srgbClr val="222222"/>
              </a:solidFill>
              <a:highlight>
                <a:srgbClr val="FFFFFF"/>
              </a:highlight>
            </a:endParaRPr>
          </a:p>
        </p:txBody>
      </p:sp>
      <p:sp>
        <p:nvSpPr>
          <p:cNvPr id="166" name="Google Shape;166;p22"/>
          <p:cNvSpPr txBox="1"/>
          <p:nvPr/>
        </p:nvSpPr>
        <p:spPr>
          <a:xfrm rot="448230">
            <a:off x="4945579" y="3590469"/>
            <a:ext cx="265352" cy="34062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solidFill>
                  <a:srgbClr val="B45F06"/>
                </a:solidFill>
              </a:rPr>
              <a:t>x</a:t>
            </a:r>
            <a:endParaRPr i="1" sz="1800">
              <a:solidFill>
                <a:srgbClr val="B45F06"/>
              </a:solidFill>
            </a:endParaRPr>
          </a:p>
        </p:txBody>
      </p:sp>
      <p:sp>
        <p:nvSpPr>
          <p:cNvPr id="167" name="Google Shape;167;p22"/>
          <p:cNvSpPr txBox="1"/>
          <p:nvPr/>
        </p:nvSpPr>
        <p:spPr>
          <a:xfrm rot="-1776497">
            <a:off x="7469067" y="3409560"/>
            <a:ext cx="265348" cy="340624"/>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solidFill>
                  <a:srgbClr val="1155CC"/>
                </a:solidFill>
              </a:rPr>
              <a:t>y</a:t>
            </a:r>
            <a:endParaRPr i="1" sz="1800">
              <a:solidFill>
                <a:srgbClr val="1155CC"/>
              </a:solidFill>
            </a:endParaRPr>
          </a:p>
        </p:txBody>
      </p:sp>
      <p:sp>
        <p:nvSpPr>
          <p:cNvPr id="168" name="Google Shape;168;p22"/>
          <p:cNvSpPr txBox="1"/>
          <p:nvPr/>
        </p:nvSpPr>
        <p:spPr>
          <a:xfrm>
            <a:off x="638100" y="3857825"/>
            <a:ext cx="3430800" cy="6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t>w</a:t>
            </a:r>
            <a:r>
              <a:rPr lang="en" sz="2000"/>
              <a:t> = </a:t>
            </a:r>
            <a:r>
              <a:rPr lang="en" sz="2000">
                <a:solidFill>
                  <a:srgbClr val="B45F06"/>
                </a:solidFill>
              </a:rPr>
              <a:t>N(&lt;x&gt;,σₓ) </a:t>
            </a:r>
            <a:r>
              <a:rPr lang="en" sz="2000"/>
              <a:t>+ </a:t>
            </a:r>
            <a:r>
              <a:rPr lang="en" sz="2000">
                <a:solidFill>
                  <a:srgbClr val="1155CC"/>
                </a:solidFill>
              </a:rPr>
              <a:t>N(&lt;y&gt;,σᵧ)</a:t>
            </a:r>
            <a:endParaRPr sz="2000">
              <a:solidFill>
                <a:srgbClr val="1155CC"/>
              </a:solidFill>
            </a:endParaRPr>
          </a:p>
        </p:txBody>
      </p:sp>
      <p:sp>
        <p:nvSpPr>
          <p:cNvPr id="169" name="Google Shape;169;p22"/>
          <p:cNvSpPr txBox="1"/>
          <p:nvPr/>
        </p:nvSpPr>
        <p:spPr>
          <a:xfrm rot="-5400000">
            <a:off x="2981975" y="2102238"/>
            <a:ext cx="724800" cy="46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solidFill>
                  <a:srgbClr val="B45F06"/>
                </a:solidFill>
              </a:rPr>
              <a:t>x</a:t>
            </a:r>
            <a:r>
              <a:rPr i="1" lang="en" sz="1800">
                <a:solidFill>
                  <a:srgbClr val="1155CC"/>
                </a:solidFill>
              </a:rPr>
              <a:t> </a:t>
            </a:r>
            <a:r>
              <a:rPr i="1" lang="en" sz="1800"/>
              <a:t>+ </a:t>
            </a:r>
            <a:r>
              <a:rPr i="1" lang="en" sz="1800">
                <a:solidFill>
                  <a:srgbClr val="1155CC"/>
                </a:solidFill>
              </a:rPr>
              <a:t>y</a:t>
            </a:r>
            <a:endParaRPr i="1" sz="1800">
              <a:solidFill>
                <a:srgbClr val="1155CC"/>
              </a:solidFill>
            </a:endParaRPr>
          </a:p>
        </p:txBody>
      </p:sp>
      <p:sp>
        <p:nvSpPr>
          <p:cNvPr id="170" name="Google Shape;170;p22"/>
          <p:cNvSpPr txBox="1"/>
          <p:nvPr/>
        </p:nvSpPr>
        <p:spPr>
          <a:xfrm>
            <a:off x="6685200" y="4855500"/>
            <a:ext cx="2458800" cy="2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https://commons.wikimedia.org/wiki/File:Multivariate_Gaussian.png</a:t>
            </a:r>
            <a:endParaRPr sz="600">
              <a:solidFill>
                <a:srgbClr val="0B539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descr="FitnessFunction3d.png" id="175" name="Google Shape;175;p23"/>
          <p:cNvPicPr preferRelativeResize="0"/>
          <p:nvPr/>
        </p:nvPicPr>
        <p:blipFill rotWithShape="1">
          <a:blip r:embed="rId3">
            <a:alphaModFix/>
          </a:blip>
          <a:srcRect b="10339" l="20426" r="29690" t="20408"/>
          <a:stretch/>
        </p:blipFill>
        <p:spPr>
          <a:xfrm>
            <a:off x="4817975" y="885658"/>
            <a:ext cx="3813648" cy="3849491"/>
          </a:xfrm>
          <a:prstGeom prst="rect">
            <a:avLst/>
          </a:prstGeom>
          <a:noFill/>
          <a:ln>
            <a:noFill/>
          </a:ln>
        </p:spPr>
      </p:pic>
      <p:pic>
        <p:nvPicPr>
          <p:cNvPr descr="FitnessFunction3d.png" id="176" name="Google Shape;176;p23"/>
          <p:cNvPicPr preferRelativeResize="0"/>
          <p:nvPr/>
        </p:nvPicPr>
        <p:blipFill rotWithShape="1">
          <a:blip r:embed="rId3">
            <a:alphaModFix/>
          </a:blip>
          <a:srcRect b="8223" l="90566" r="0" t="13609"/>
          <a:stretch/>
        </p:blipFill>
        <p:spPr>
          <a:xfrm>
            <a:off x="8631622" y="1291684"/>
            <a:ext cx="471877" cy="2843171"/>
          </a:xfrm>
          <a:prstGeom prst="rect">
            <a:avLst/>
          </a:prstGeom>
          <a:noFill/>
          <a:ln>
            <a:noFill/>
          </a:ln>
        </p:spPr>
      </p:pic>
      <p:sp>
        <p:nvSpPr>
          <p:cNvPr id="177" name="Google Shape;177;p23"/>
          <p:cNvSpPr txBox="1"/>
          <p:nvPr>
            <p:ph idx="4294967295" type="title"/>
          </p:nvPr>
        </p:nvSpPr>
        <p:spPr>
          <a:xfrm>
            <a:off x="792000" y="196950"/>
            <a:ext cx="7560000" cy="33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B5394"/>
                </a:solidFill>
              </a:rPr>
              <a:t>Surface Distribution - </a:t>
            </a:r>
            <a:r>
              <a:rPr i="1" lang="en" sz="3000">
                <a:solidFill>
                  <a:srgbClr val="0B5394"/>
                </a:solidFill>
              </a:rPr>
              <a:t>Bivariate Normal</a:t>
            </a:r>
            <a:endParaRPr i="1" sz="3000">
              <a:solidFill>
                <a:srgbClr val="0B5394"/>
              </a:solidFill>
            </a:endParaRPr>
          </a:p>
        </p:txBody>
      </p:sp>
      <p:sp>
        <p:nvSpPr>
          <p:cNvPr id="178" name="Google Shape;178;p23"/>
          <p:cNvSpPr txBox="1"/>
          <p:nvPr/>
        </p:nvSpPr>
        <p:spPr>
          <a:xfrm>
            <a:off x="469800" y="1417375"/>
            <a:ext cx="3393900" cy="2003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lang="en" sz="1800">
                <a:solidFill>
                  <a:srgbClr val="B45F06"/>
                </a:solidFill>
                <a:highlight>
                  <a:schemeClr val="lt1"/>
                </a:highlight>
              </a:rPr>
              <a:t>Melanin</a:t>
            </a:r>
            <a:r>
              <a:rPr lang="en" sz="1800">
                <a:solidFill>
                  <a:srgbClr val="1155CC"/>
                </a:solidFill>
                <a:highlight>
                  <a:schemeClr val="lt1"/>
                </a:highlight>
              </a:rPr>
              <a:t> </a:t>
            </a:r>
            <a:r>
              <a:rPr lang="en" sz="1800">
                <a:solidFill>
                  <a:srgbClr val="222222"/>
                </a:solidFill>
                <a:highlight>
                  <a:schemeClr val="lt1"/>
                </a:highlight>
              </a:rPr>
              <a:t>a</a:t>
            </a:r>
            <a:r>
              <a:rPr lang="en" sz="1800">
                <a:solidFill>
                  <a:srgbClr val="222222"/>
                </a:solidFill>
                <a:highlight>
                  <a:schemeClr val="lt1"/>
                </a:highlight>
              </a:rPr>
              <a:t>nd </a:t>
            </a:r>
            <a:r>
              <a:rPr lang="en" sz="1800">
                <a:solidFill>
                  <a:srgbClr val="1155CC"/>
                </a:solidFill>
                <a:highlight>
                  <a:schemeClr val="lt1"/>
                </a:highlight>
              </a:rPr>
              <a:t>DVM</a:t>
            </a:r>
            <a:r>
              <a:rPr lang="en" sz="1800">
                <a:solidFill>
                  <a:srgbClr val="990000"/>
                </a:solidFill>
                <a:highlight>
                  <a:srgbClr val="FFFFFF"/>
                </a:highlight>
              </a:rPr>
              <a:t> </a:t>
            </a:r>
            <a:r>
              <a:rPr lang="en" sz="1800">
                <a:solidFill>
                  <a:srgbClr val="222222"/>
                </a:solidFill>
                <a:highlight>
                  <a:srgbClr val="FFFFFF"/>
                </a:highlight>
              </a:rPr>
              <a:t>are normally distributed trait values</a:t>
            </a:r>
            <a:endParaRPr sz="1800">
              <a:solidFill>
                <a:srgbClr val="222222"/>
              </a:solidFill>
              <a:highlight>
                <a:srgbClr val="FFFFFF"/>
              </a:highlight>
            </a:endParaRPr>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lang="en" sz="1800">
                <a:solidFill>
                  <a:srgbClr val="222222"/>
                </a:solidFill>
                <a:highlight>
                  <a:srgbClr val="FFFFFF"/>
                </a:highlight>
              </a:rPr>
              <a:t>The sum of </a:t>
            </a:r>
            <a:r>
              <a:rPr lang="en" sz="1800">
                <a:solidFill>
                  <a:srgbClr val="B45F06"/>
                </a:solidFill>
                <a:highlight>
                  <a:schemeClr val="lt1"/>
                </a:highlight>
              </a:rPr>
              <a:t>Melanin</a:t>
            </a:r>
            <a:r>
              <a:rPr lang="en" sz="1800">
                <a:solidFill>
                  <a:srgbClr val="1155CC"/>
                </a:solidFill>
                <a:highlight>
                  <a:schemeClr val="lt1"/>
                </a:highlight>
              </a:rPr>
              <a:t> </a:t>
            </a:r>
            <a:r>
              <a:rPr lang="en" sz="1800">
                <a:solidFill>
                  <a:srgbClr val="222222"/>
                </a:solidFill>
                <a:highlight>
                  <a:schemeClr val="lt1"/>
                </a:highlight>
              </a:rPr>
              <a:t>and </a:t>
            </a:r>
            <a:r>
              <a:rPr lang="en" sz="1800">
                <a:solidFill>
                  <a:srgbClr val="1155CC"/>
                </a:solidFill>
                <a:highlight>
                  <a:schemeClr val="lt1"/>
                </a:highlight>
              </a:rPr>
              <a:t>DVM</a:t>
            </a:r>
            <a:r>
              <a:rPr lang="en" sz="1800">
                <a:solidFill>
                  <a:srgbClr val="990000"/>
                </a:solidFill>
                <a:highlight>
                  <a:srgbClr val="FFFFFF"/>
                </a:highlight>
              </a:rPr>
              <a:t> </a:t>
            </a:r>
            <a:r>
              <a:rPr lang="en" sz="1800">
                <a:solidFill>
                  <a:srgbClr val="222222"/>
                </a:solidFill>
                <a:highlight>
                  <a:srgbClr val="FFFFFF"/>
                </a:highlight>
              </a:rPr>
              <a:t>form the bivariate normal distribution</a:t>
            </a:r>
            <a:endParaRPr sz="1800">
              <a:solidFill>
                <a:srgbClr val="222222"/>
              </a:solidFill>
              <a:highlight>
                <a:srgbClr val="FFFFFF"/>
              </a:highlight>
            </a:endParaRPr>
          </a:p>
        </p:txBody>
      </p:sp>
      <p:pic>
        <p:nvPicPr>
          <p:cNvPr descr="fitness.PNG" id="179" name="Google Shape;179;p23"/>
          <p:cNvPicPr preferRelativeResize="0"/>
          <p:nvPr/>
        </p:nvPicPr>
        <p:blipFill>
          <a:blip r:embed="rId4">
            <a:alphaModFix/>
          </a:blip>
          <a:stretch>
            <a:fillRect/>
          </a:stretch>
        </p:blipFill>
        <p:spPr>
          <a:xfrm>
            <a:off x="469810" y="4092500"/>
            <a:ext cx="4574504" cy="676500"/>
          </a:xfrm>
          <a:prstGeom prst="rect">
            <a:avLst/>
          </a:prstGeom>
          <a:noFill/>
          <a:ln>
            <a:noFill/>
          </a:ln>
        </p:spPr>
      </p:pic>
      <p:sp>
        <p:nvSpPr>
          <p:cNvPr id="180" name="Google Shape;180;p23"/>
          <p:cNvSpPr/>
          <p:nvPr/>
        </p:nvSpPr>
        <p:spPr>
          <a:xfrm>
            <a:off x="1022563" y="4056200"/>
            <a:ext cx="1992300" cy="749100"/>
          </a:xfrm>
          <a:prstGeom prst="roundRect">
            <a:avLst>
              <a:gd fmla="val 16667" name="adj"/>
            </a:avLst>
          </a:prstGeom>
          <a:noFill/>
          <a:ln cap="flat" cmpd="sng" w="952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
        <p:nvSpPr>
          <p:cNvPr id="181" name="Google Shape;181;p23"/>
          <p:cNvSpPr/>
          <p:nvPr/>
        </p:nvSpPr>
        <p:spPr>
          <a:xfrm>
            <a:off x="3222788" y="4056200"/>
            <a:ext cx="1992300" cy="749100"/>
          </a:xfrm>
          <a:prstGeom prst="roundRect">
            <a:avLst>
              <a:gd fmla="val 16667" name="adj"/>
            </a:avLst>
          </a:prstGeom>
          <a:no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4"/>
          <p:cNvSpPr txBox="1"/>
          <p:nvPr>
            <p:ph idx="4294967295" type="title"/>
          </p:nvPr>
        </p:nvSpPr>
        <p:spPr>
          <a:xfrm>
            <a:off x="2116200" y="233175"/>
            <a:ext cx="4911600" cy="6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Classic Model - </a:t>
            </a:r>
            <a:r>
              <a:rPr i="1" lang="en" sz="3000"/>
              <a:t>G-matrix</a:t>
            </a:r>
            <a:endParaRPr i="1" sz="3000"/>
          </a:p>
        </p:txBody>
      </p:sp>
      <p:sp>
        <p:nvSpPr>
          <p:cNvPr id="187" name="Google Shape;187;p24"/>
          <p:cNvSpPr txBox="1"/>
          <p:nvPr/>
        </p:nvSpPr>
        <p:spPr>
          <a:xfrm>
            <a:off x="376150" y="1553300"/>
            <a:ext cx="3532500" cy="3158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b="1" i="1" lang="en" sz="1800">
                <a:highlight>
                  <a:srgbClr val="FFFFFF"/>
                </a:highlight>
              </a:rPr>
              <a:t>h</a:t>
            </a:r>
            <a:r>
              <a:rPr b="1" baseline="30000" lang="en" sz="1800"/>
              <a:t>2</a:t>
            </a:r>
            <a:r>
              <a:rPr lang="en" sz="1800"/>
              <a:t> is the diagonal values of the heritability matrix</a:t>
            </a:r>
            <a:endParaRPr sz="1800"/>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b="1" i="1" lang="en" sz="1800">
                <a:highlight>
                  <a:srgbClr val="FFFFFF"/>
                </a:highlight>
              </a:rPr>
              <a:t>w</a:t>
            </a:r>
            <a:r>
              <a:rPr b="1" lang="en" sz="1800">
                <a:highlight>
                  <a:srgbClr val="FFFFFF"/>
                </a:highlight>
              </a:rPr>
              <a:t> </a:t>
            </a:r>
            <a:r>
              <a:rPr lang="en" sz="1800">
                <a:solidFill>
                  <a:srgbClr val="222222"/>
                </a:solidFill>
                <a:highlight>
                  <a:srgbClr val="FFFFFF"/>
                </a:highlight>
              </a:rPr>
              <a:t>is the mean population fitness</a:t>
            </a:r>
            <a:endParaRPr sz="1800">
              <a:solidFill>
                <a:srgbClr val="222222"/>
              </a:solidFill>
              <a:highlight>
                <a:srgbClr val="FFFFFF"/>
              </a:highlight>
            </a:endParaRPr>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b="1" lang="en" sz="1800">
                <a:highlight>
                  <a:srgbClr val="FFFFFF"/>
                </a:highlight>
              </a:rPr>
              <a:t>σ</a:t>
            </a:r>
            <a:r>
              <a:rPr b="1" baseline="-25000" lang="en" sz="1800">
                <a:highlight>
                  <a:srgbClr val="FFFFFF"/>
                </a:highlight>
              </a:rPr>
              <a:t>d</a:t>
            </a:r>
            <a:r>
              <a:rPr lang="en" sz="1800">
                <a:solidFill>
                  <a:srgbClr val="222222"/>
                </a:solidFill>
                <a:highlight>
                  <a:srgbClr val="FFFFFF"/>
                </a:highlight>
              </a:rPr>
              <a:t> and </a:t>
            </a:r>
            <a:r>
              <a:rPr b="1" lang="en" sz="1800">
                <a:highlight>
                  <a:srgbClr val="FFFFFF"/>
                </a:highlight>
              </a:rPr>
              <a:t>σ</a:t>
            </a:r>
            <a:r>
              <a:rPr b="1" baseline="-25000" lang="en" sz="1800">
                <a:highlight>
                  <a:srgbClr val="FFFFFF"/>
                </a:highlight>
              </a:rPr>
              <a:t>m</a:t>
            </a:r>
            <a:r>
              <a:rPr lang="en" sz="1800">
                <a:solidFill>
                  <a:srgbClr val="222222"/>
                </a:solidFill>
                <a:highlight>
                  <a:srgbClr val="FFFFFF"/>
                </a:highlight>
              </a:rPr>
              <a:t> are the DVM (</a:t>
            </a:r>
            <a:r>
              <a:rPr b="1" i="1" lang="en" sz="1800">
                <a:solidFill>
                  <a:srgbClr val="1155CC"/>
                </a:solidFill>
                <a:highlight>
                  <a:srgbClr val="FFFFFF"/>
                </a:highlight>
              </a:rPr>
              <a:t>d</a:t>
            </a:r>
            <a:r>
              <a:rPr lang="en" sz="1800">
                <a:solidFill>
                  <a:srgbClr val="222222"/>
                </a:solidFill>
                <a:highlight>
                  <a:srgbClr val="FFFFFF"/>
                </a:highlight>
              </a:rPr>
              <a:t>) and Melanin (</a:t>
            </a:r>
            <a:r>
              <a:rPr b="1" i="1" lang="en" sz="1800">
                <a:solidFill>
                  <a:srgbClr val="B45F06"/>
                </a:solidFill>
                <a:highlight>
                  <a:srgbClr val="FFFFFF"/>
                </a:highlight>
              </a:rPr>
              <a:t>m</a:t>
            </a:r>
            <a:r>
              <a:rPr lang="en" sz="1800">
                <a:solidFill>
                  <a:srgbClr val="222222"/>
                </a:solidFill>
                <a:highlight>
                  <a:srgbClr val="FFFFFF"/>
                </a:highlight>
              </a:rPr>
              <a:t>) phenotypic variances</a:t>
            </a:r>
            <a:endParaRPr sz="1800">
              <a:solidFill>
                <a:srgbClr val="222222"/>
              </a:solidFill>
              <a:highlight>
                <a:srgbClr val="FFFFFF"/>
              </a:highlight>
            </a:endParaRPr>
          </a:p>
        </p:txBody>
      </p:sp>
      <p:pic>
        <p:nvPicPr>
          <p:cNvPr descr="modelOne.PNG" id="188" name="Google Shape;188;p24"/>
          <p:cNvPicPr preferRelativeResize="0"/>
          <p:nvPr/>
        </p:nvPicPr>
        <p:blipFill rotWithShape="1">
          <a:blip r:embed="rId3">
            <a:alphaModFix/>
          </a:blip>
          <a:srcRect b="64436" l="0" r="0" t="4549"/>
          <a:stretch/>
        </p:blipFill>
        <p:spPr>
          <a:xfrm>
            <a:off x="3908650" y="2372763"/>
            <a:ext cx="4949126" cy="1005000"/>
          </a:xfrm>
          <a:prstGeom prst="rect">
            <a:avLst/>
          </a:prstGeom>
          <a:noFill/>
          <a:ln>
            <a:noFill/>
          </a:ln>
        </p:spPr>
      </p:pic>
      <p:pic>
        <p:nvPicPr>
          <p:cNvPr descr="modelOne.PNG" id="189" name="Google Shape;189;p24"/>
          <p:cNvPicPr preferRelativeResize="0"/>
          <p:nvPr/>
        </p:nvPicPr>
        <p:blipFill rotWithShape="1">
          <a:blip r:embed="rId3">
            <a:alphaModFix/>
          </a:blip>
          <a:srcRect b="0" l="5894" r="3006" t="67903"/>
          <a:stretch/>
        </p:blipFill>
        <p:spPr>
          <a:xfrm>
            <a:off x="4204875" y="3731225"/>
            <a:ext cx="4356665" cy="1005000"/>
          </a:xfrm>
          <a:prstGeom prst="rect">
            <a:avLst/>
          </a:prstGeom>
          <a:noFill/>
          <a:ln>
            <a:noFill/>
          </a:ln>
        </p:spPr>
      </p:pic>
      <p:cxnSp>
        <p:nvCxnSpPr>
          <p:cNvPr id="190" name="Google Shape;190;p24"/>
          <p:cNvCxnSpPr/>
          <p:nvPr/>
        </p:nvCxnSpPr>
        <p:spPr>
          <a:xfrm flipH="1" rot="10800000">
            <a:off x="952775" y="2649175"/>
            <a:ext cx="127200" cy="300"/>
          </a:xfrm>
          <a:prstGeom prst="straightConnector1">
            <a:avLst/>
          </a:prstGeom>
          <a:noFill/>
          <a:ln cap="flat" cmpd="sng" w="19050">
            <a:solidFill>
              <a:srgbClr val="000000"/>
            </a:solidFill>
            <a:prstDash val="solid"/>
            <a:round/>
            <a:headEnd len="med" w="med" type="none"/>
            <a:tailEnd len="med" w="med" type="none"/>
          </a:ln>
        </p:spPr>
      </p:cxnSp>
      <p:cxnSp>
        <p:nvCxnSpPr>
          <p:cNvPr id="191" name="Google Shape;191;p24"/>
          <p:cNvCxnSpPr/>
          <p:nvPr/>
        </p:nvCxnSpPr>
        <p:spPr>
          <a:xfrm flipH="1" rot="10800000">
            <a:off x="2356775" y="3914850"/>
            <a:ext cx="127200" cy="300"/>
          </a:xfrm>
          <a:prstGeom prst="straightConnector1">
            <a:avLst/>
          </a:prstGeom>
          <a:noFill/>
          <a:ln cap="flat" cmpd="sng" w="19050">
            <a:solidFill>
              <a:srgbClr val="B45F06"/>
            </a:solidFill>
            <a:prstDash val="solid"/>
            <a:round/>
            <a:headEnd len="med" w="med" type="none"/>
            <a:tailEnd len="med" w="med" type="none"/>
          </a:ln>
        </p:spPr>
      </p:cxnSp>
      <p:cxnSp>
        <p:nvCxnSpPr>
          <p:cNvPr id="192" name="Google Shape;192;p24"/>
          <p:cNvCxnSpPr/>
          <p:nvPr/>
        </p:nvCxnSpPr>
        <p:spPr>
          <a:xfrm>
            <a:off x="3426650" y="3560900"/>
            <a:ext cx="99900" cy="600"/>
          </a:xfrm>
          <a:prstGeom prst="straightConnector1">
            <a:avLst/>
          </a:prstGeom>
          <a:noFill/>
          <a:ln cap="flat" cmpd="sng" w="19050">
            <a:solidFill>
              <a:srgbClr val="1155CC"/>
            </a:solidFill>
            <a:prstDash val="solid"/>
            <a:round/>
            <a:headEnd len="med" w="med" type="none"/>
            <a:tailEnd len="med" w="med" type="none"/>
          </a:ln>
        </p:spPr>
      </p:cxnSp>
      <p:sp>
        <p:nvSpPr>
          <p:cNvPr id="193" name="Google Shape;193;p24"/>
          <p:cNvSpPr txBox="1"/>
          <p:nvPr/>
        </p:nvSpPr>
        <p:spPr>
          <a:xfrm>
            <a:off x="4034900" y="2160813"/>
            <a:ext cx="20610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45F06"/>
                </a:solidFill>
              </a:rPr>
              <a:t>Melanin development:</a:t>
            </a:r>
            <a:endParaRPr>
              <a:solidFill>
                <a:srgbClr val="B45F06"/>
              </a:solidFill>
            </a:endParaRPr>
          </a:p>
        </p:txBody>
      </p:sp>
      <p:sp>
        <p:nvSpPr>
          <p:cNvPr id="194" name="Google Shape;194;p24"/>
          <p:cNvSpPr txBox="1"/>
          <p:nvPr/>
        </p:nvSpPr>
        <p:spPr>
          <a:xfrm>
            <a:off x="4131025" y="3501425"/>
            <a:ext cx="20610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DVM</a:t>
            </a:r>
            <a:r>
              <a:rPr lang="en">
                <a:solidFill>
                  <a:srgbClr val="1155CC"/>
                </a:solidFill>
              </a:rPr>
              <a:t> development:</a:t>
            </a:r>
            <a:endParaRPr>
              <a:solidFill>
                <a:srgbClr val="1155CC"/>
              </a:solidFill>
            </a:endParaRPr>
          </a:p>
        </p:txBody>
      </p:sp>
      <p:pic>
        <p:nvPicPr>
          <p:cNvPr id="195" name="Google Shape;195;p24"/>
          <p:cNvPicPr preferRelativeResize="0"/>
          <p:nvPr/>
        </p:nvPicPr>
        <p:blipFill rotWithShape="1">
          <a:blip r:embed="rId4">
            <a:alphaModFix/>
          </a:blip>
          <a:srcRect b="67865" l="0" r="30603" t="0"/>
          <a:stretch/>
        </p:blipFill>
        <p:spPr>
          <a:xfrm>
            <a:off x="4204875" y="1347563"/>
            <a:ext cx="1200500" cy="522150"/>
          </a:xfrm>
          <a:prstGeom prst="rect">
            <a:avLst/>
          </a:prstGeom>
          <a:noFill/>
          <a:ln>
            <a:noFill/>
          </a:ln>
        </p:spPr>
      </p:pic>
      <p:pic>
        <p:nvPicPr>
          <p:cNvPr id="196" name="Google Shape;196;p24"/>
          <p:cNvPicPr preferRelativeResize="0"/>
          <p:nvPr/>
        </p:nvPicPr>
        <p:blipFill rotWithShape="1">
          <a:blip r:embed="rId5">
            <a:alphaModFix/>
          </a:blip>
          <a:srcRect b="0" l="0" r="0" t="69735"/>
          <a:stretch/>
        </p:blipFill>
        <p:spPr>
          <a:xfrm>
            <a:off x="6523188" y="1324801"/>
            <a:ext cx="2038350" cy="579425"/>
          </a:xfrm>
          <a:prstGeom prst="rect">
            <a:avLst/>
          </a:prstGeom>
          <a:noFill/>
          <a:ln>
            <a:noFill/>
          </a:ln>
        </p:spPr>
      </p:pic>
      <p:sp>
        <p:nvSpPr>
          <p:cNvPr id="197" name="Google Shape;197;p24"/>
          <p:cNvSpPr/>
          <p:nvPr/>
        </p:nvSpPr>
        <p:spPr>
          <a:xfrm>
            <a:off x="5505138" y="1484138"/>
            <a:ext cx="918300" cy="249000"/>
          </a:xfrm>
          <a:prstGeom prst="rightArrow">
            <a:avLst>
              <a:gd fmla="val 50000" name="adj1"/>
              <a:gd fmla="val 50000"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pic>
        <p:nvPicPr>
          <p:cNvPr descr="phenotypeSurface_A.PNG" id="202" name="Google Shape;202;p25"/>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203" name="Google Shape;203;p25"/>
          <p:cNvSpPr txBox="1"/>
          <p:nvPr/>
        </p:nvSpPr>
        <p:spPr>
          <a:xfrm rot="-5400000">
            <a:off x="-117875" y="2366525"/>
            <a:ext cx="870600" cy="3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45F06"/>
                </a:solidFill>
              </a:rPr>
              <a:t>M</a:t>
            </a:r>
            <a:r>
              <a:rPr lang="en">
                <a:solidFill>
                  <a:srgbClr val="B45F06"/>
                </a:solidFill>
              </a:rPr>
              <a:t>elanin</a:t>
            </a:r>
            <a:endParaRPr>
              <a:solidFill>
                <a:srgbClr val="B45F06"/>
              </a:solidFill>
            </a:endParaRPr>
          </a:p>
        </p:txBody>
      </p:sp>
      <p:sp>
        <p:nvSpPr>
          <p:cNvPr id="204" name="Google Shape;204;p25"/>
          <p:cNvSpPr txBox="1"/>
          <p:nvPr/>
        </p:nvSpPr>
        <p:spPr>
          <a:xfrm>
            <a:off x="5150575" y="1693275"/>
            <a:ext cx="3532500" cy="3158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b="1" lang="en" sz="1800">
                <a:highlight>
                  <a:srgbClr val="FFFFFF"/>
                </a:highlight>
              </a:rPr>
              <a:t>ϕ</a:t>
            </a:r>
            <a:r>
              <a:rPr lang="en" sz="1800">
                <a:solidFill>
                  <a:srgbClr val="222222"/>
                </a:solidFill>
                <a:highlight>
                  <a:srgbClr val="FFFFFF"/>
                </a:highlight>
              </a:rPr>
              <a:t> represents a physical trait, </a:t>
            </a:r>
            <a:r>
              <a:rPr lang="en" sz="1800">
                <a:solidFill>
                  <a:srgbClr val="B45F06"/>
                </a:solidFill>
                <a:highlight>
                  <a:srgbClr val="FFFFFF"/>
                </a:highlight>
              </a:rPr>
              <a:t>M</a:t>
            </a:r>
            <a:r>
              <a:rPr lang="en" sz="1800">
                <a:solidFill>
                  <a:srgbClr val="B45F06"/>
                </a:solidFill>
                <a:highlight>
                  <a:srgbClr val="FFFFFF"/>
                </a:highlight>
              </a:rPr>
              <a:t>elanin</a:t>
            </a:r>
            <a:endParaRPr sz="1800">
              <a:solidFill>
                <a:srgbClr val="B45F06"/>
              </a:solidFill>
              <a:highlight>
                <a:srgbClr val="FFFFFF"/>
              </a:highlight>
            </a:endParaRPr>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b="1" i="1" lang="en" sz="1800">
                <a:highlight>
                  <a:srgbClr val="FFFFFF"/>
                </a:highlight>
              </a:rPr>
              <a:t>u</a:t>
            </a:r>
            <a:r>
              <a:rPr b="1" baseline="-25000" lang="en" sz="1800">
                <a:highlight>
                  <a:srgbClr val="FFFFFF"/>
                </a:highlight>
              </a:rPr>
              <a:t>1</a:t>
            </a:r>
            <a:r>
              <a:rPr baseline="-25000" lang="en" sz="1800">
                <a:solidFill>
                  <a:srgbClr val="222222"/>
                </a:solidFill>
                <a:highlight>
                  <a:srgbClr val="FFFFFF"/>
                </a:highlight>
              </a:rPr>
              <a:t> </a:t>
            </a:r>
            <a:r>
              <a:rPr lang="en" sz="1800">
                <a:solidFill>
                  <a:srgbClr val="222222"/>
                </a:solidFill>
                <a:highlight>
                  <a:srgbClr val="FFFFFF"/>
                </a:highlight>
              </a:rPr>
              <a:t>and </a:t>
            </a:r>
            <a:r>
              <a:rPr b="1" i="1" lang="en" sz="1800">
                <a:highlight>
                  <a:srgbClr val="FFFFFF"/>
                </a:highlight>
              </a:rPr>
              <a:t>u</a:t>
            </a:r>
            <a:r>
              <a:rPr b="1" baseline="-25000" lang="en" sz="1800">
                <a:highlight>
                  <a:srgbClr val="FFFFFF"/>
                </a:highlight>
              </a:rPr>
              <a:t>2</a:t>
            </a:r>
            <a:r>
              <a:rPr lang="en" sz="1800">
                <a:solidFill>
                  <a:srgbClr val="073763"/>
                </a:solidFill>
                <a:highlight>
                  <a:srgbClr val="FFFFFF"/>
                </a:highlight>
              </a:rPr>
              <a:t> </a:t>
            </a:r>
            <a:r>
              <a:rPr lang="en" sz="1800">
                <a:solidFill>
                  <a:srgbClr val="222222"/>
                </a:solidFill>
                <a:highlight>
                  <a:srgbClr val="FFFFFF"/>
                </a:highlight>
              </a:rPr>
              <a:t>represent underlying genetic factors</a:t>
            </a:r>
            <a:r>
              <a:rPr lang="en" sz="1800">
                <a:solidFill>
                  <a:srgbClr val="222222"/>
                </a:solidFill>
                <a:highlight>
                  <a:schemeClr val="lt1"/>
                </a:highlight>
              </a:rPr>
              <a:t>, </a:t>
            </a:r>
            <a:r>
              <a:rPr lang="en" sz="1800">
                <a:solidFill>
                  <a:srgbClr val="1155CC"/>
                </a:solidFill>
                <a:highlight>
                  <a:schemeClr val="lt1"/>
                </a:highlight>
              </a:rPr>
              <a:t>Average Daytime Depth </a:t>
            </a:r>
            <a:r>
              <a:rPr lang="en" sz="1800">
                <a:highlight>
                  <a:schemeClr val="lt1"/>
                </a:highlight>
              </a:rPr>
              <a:t>and </a:t>
            </a:r>
            <a:r>
              <a:rPr lang="en" sz="1800">
                <a:solidFill>
                  <a:srgbClr val="1155CC"/>
                </a:solidFill>
                <a:highlight>
                  <a:schemeClr val="lt1"/>
                </a:highlight>
              </a:rPr>
              <a:t>Sensitivity to UVB</a:t>
            </a:r>
            <a:endParaRPr sz="1800">
              <a:solidFill>
                <a:srgbClr val="1155CC"/>
              </a:solidFill>
              <a:highlight>
                <a:srgbClr val="FFFFFF"/>
              </a:highlight>
            </a:endParaRPr>
          </a:p>
        </p:txBody>
      </p:sp>
      <p:sp>
        <p:nvSpPr>
          <p:cNvPr id="205" name="Google Shape;205;p25"/>
          <p:cNvSpPr txBox="1"/>
          <p:nvPr>
            <p:ph idx="4294967295" type="title"/>
          </p:nvPr>
        </p:nvSpPr>
        <p:spPr>
          <a:xfrm>
            <a:off x="1170450" y="348725"/>
            <a:ext cx="6803100" cy="67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Tanning Model - </a:t>
            </a:r>
            <a:r>
              <a:rPr i="1" lang="en" sz="3000"/>
              <a:t>Phenotype Surface</a:t>
            </a:r>
            <a:endParaRPr i="1" sz="3000"/>
          </a:p>
        </p:txBody>
      </p:sp>
      <p:sp>
        <p:nvSpPr>
          <p:cNvPr id="206" name="Google Shape;206;p25"/>
          <p:cNvSpPr txBox="1"/>
          <p:nvPr/>
        </p:nvSpPr>
        <p:spPr>
          <a:xfrm rot="670039">
            <a:off x="902296" y="4088456"/>
            <a:ext cx="2363756" cy="40213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Average Daytime Depth</a:t>
            </a:r>
            <a:endParaRPr>
              <a:solidFill>
                <a:srgbClr val="1155CC"/>
              </a:solidFill>
            </a:endParaRPr>
          </a:p>
        </p:txBody>
      </p:sp>
      <p:sp>
        <p:nvSpPr>
          <p:cNvPr id="207" name="Google Shape;207;p25"/>
          <p:cNvSpPr txBox="1"/>
          <p:nvPr/>
        </p:nvSpPr>
        <p:spPr>
          <a:xfrm rot="-2702792">
            <a:off x="676793" y="2026977"/>
            <a:ext cx="1828367" cy="34789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Sensitivity to UVB</a:t>
            </a:r>
            <a:endParaRPr>
              <a:solidFill>
                <a:srgbClr val="1155CC"/>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descr="fitness_edited.png" id="212" name="Google Shape;212;p26"/>
          <p:cNvPicPr preferRelativeResize="0"/>
          <p:nvPr/>
        </p:nvPicPr>
        <p:blipFill rotWithShape="1">
          <a:blip r:embed="rId3">
            <a:alphaModFix/>
          </a:blip>
          <a:srcRect b="8609" l="10590" r="22968" t="0"/>
          <a:stretch/>
        </p:blipFill>
        <p:spPr>
          <a:xfrm>
            <a:off x="486475" y="1166250"/>
            <a:ext cx="4152574" cy="3386399"/>
          </a:xfrm>
          <a:prstGeom prst="rect">
            <a:avLst/>
          </a:prstGeom>
          <a:noFill/>
          <a:ln>
            <a:noFill/>
          </a:ln>
        </p:spPr>
      </p:pic>
      <p:sp>
        <p:nvSpPr>
          <p:cNvPr id="213" name="Google Shape;213;p26"/>
          <p:cNvSpPr txBox="1"/>
          <p:nvPr>
            <p:ph idx="4294967295" type="title"/>
          </p:nvPr>
        </p:nvSpPr>
        <p:spPr>
          <a:xfrm>
            <a:off x="1161450" y="342000"/>
            <a:ext cx="6821100" cy="67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Tanning Model - </a:t>
            </a:r>
            <a:r>
              <a:rPr i="1" lang="en" sz="3000"/>
              <a:t>Phenotype Surface</a:t>
            </a:r>
            <a:endParaRPr i="1" sz="3000"/>
          </a:p>
        </p:txBody>
      </p:sp>
      <p:sp>
        <p:nvSpPr>
          <p:cNvPr id="214" name="Google Shape;214;p26"/>
          <p:cNvSpPr txBox="1"/>
          <p:nvPr/>
        </p:nvSpPr>
        <p:spPr>
          <a:xfrm rot="-5400000">
            <a:off x="-166925" y="2612250"/>
            <a:ext cx="968700" cy="3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45F06"/>
                </a:solidFill>
              </a:rPr>
              <a:t>Melanin</a:t>
            </a:r>
            <a:endParaRPr>
              <a:solidFill>
                <a:srgbClr val="B45F06"/>
              </a:solidFill>
            </a:endParaRPr>
          </a:p>
        </p:txBody>
      </p:sp>
      <p:sp>
        <p:nvSpPr>
          <p:cNvPr id="215" name="Google Shape;215;p26"/>
          <p:cNvSpPr txBox="1"/>
          <p:nvPr/>
        </p:nvSpPr>
        <p:spPr>
          <a:xfrm rot="742722">
            <a:off x="526109" y="4228661"/>
            <a:ext cx="2397231" cy="40202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Average Daytime Depth</a:t>
            </a:r>
            <a:endParaRPr>
              <a:solidFill>
                <a:srgbClr val="1155CC"/>
              </a:solidFill>
            </a:endParaRPr>
          </a:p>
        </p:txBody>
      </p:sp>
      <p:sp>
        <p:nvSpPr>
          <p:cNvPr id="216" name="Google Shape;216;p26"/>
          <p:cNvSpPr txBox="1"/>
          <p:nvPr/>
        </p:nvSpPr>
        <p:spPr>
          <a:xfrm rot="-1406524">
            <a:off x="2964029" y="4091833"/>
            <a:ext cx="1807594" cy="347635"/>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Sensitivity to UVB</a:t>
            </a:r>
            <a:endParaRPr>
              <a:solidFill>
                <a:srgbClr val="1155CC"/>
              </a:solidFill>
            </a:endParaRPr>
          </a:p>
        </p:txBody>
      </p:sp>
      <p:pic>
        <p:nvPicPr>
          <p:cNvPr descr="linearMelanin.PNG" id="217" name="Google Shape;217;p26"/>
          <p:cNvPicPr preferRelativeResize="0"/>
          <p:nvPr/>
        </p:nvPicPr>
        <p:blipFill>
          <a:blip r:embed="rId4">
            <a:alphaModFix/>
          </a:blip>
          <a:stretch>
            <a:fillRect/>
          </a:stretch>
        </p:blipFill>
        <p:spPr>
          <a:xfrm>
            <a:off x="5784225" y="1353075"/>
            <a:ext cx="1964125" cy="311075"/>
          </a:xfrm>
          <a:prstGeom prst="rect">
            <a:avLst/>
          </a:prstGeom>
          <a:noFill/>
          <a:ln>
            <a:noFill/>
          </a:ln>
        </p:spPr>
      </p:pic>
      <p:sp>
        <p:nvSpPr>
          <p:cNvPr id="218" name="Google Shape;218;p26"/>
          <p:cNvSpPr txBox="1"/>
          <p:nvPr/>
        </p:nvSpPr>
        <p:spPr>
          <a:xfrm>
            <a:off x="5150575" y="1855150"/>
            <a:ext cx="3532500" cy="2398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073763"/>
              </a:buClr>
              <a:buSzPts val="1800"/>
              <a:buChar char="●"/>
            </a:pPr>
            <a:r>
              <a:rPr i="1" lang="en" sz="1800">
                <a:solidFill>
                  <a:srgbClr val="1155CC"/>
                </a:solidFill>
              </a:rPr>
              <a:t>z</a:t>
            </a:r>
            <a:r>
              <a:rPr i="1" lang="en" sz="1800"/>
              <a:t> </a:t>
            </a:r>
            <a:r>
              <a:rPr lang="en" sz="1800"/>
              <a:t>is the concentration of melanin produced in response to UV light</a:t>
            </a:r>
            <a:endParaRPr sz="1800"/>
          </a:p>
          <a:p>
            <a:pPr indent="0" lvl="0" marL="0" rtl="0" algn="l">
              <a:spcBef>
                <a:spcPts val="0"/>
              </a:spcBef>
              <a:spcAft>
                <a:spcPts val="0"/>
              </a:spcAft>
              <a:buNone/>
            </a:pPr>
            <a:r>
              <a:t/>
            </a:r>
            <a:endParaRPr sz="1800"/>
          </a:p>
          <a:p>
            <a:pPr indent="-342900" lvl="0" marL="457200" rtl="0" algn="l">
              <a:spcBef>
                <a:spcPts val="0"/>
              </a:spcBef>
              <a:spcAft>
                <a:spcPts val="0"/>
              </a:spcAft>
              <a:buClr>
                <a:srgbClr val="073763"/>
              </a:buClr>
              <a:buSzPts val="1800"/>
              <a:buChar char="●"/>
            </a:pPr>
            <a:r>
              <a:rPr i="1" lang="en" sz="1800">
                <a:solidFill>
                  <a:srgbClr val="1155CC"/>
                </a:solidFill>
              </a:rPr>
              <a:t>p</a:t>
            </a:r>
            <a:r>
              <a:rPr i="1" lang="en" sz="1800"/>
              <a:t> </a:t>
            </a:r>
            <a:r>
              <a:rPr lang="en" sz="1800"/>
              <a:t>is the slope of the reaction norm indicating sensitivity to UVB</a:t>
            </a:r>
            <a:endParaRPr sz="1800"/>
          </a:p>
          <a:p>
            <a:pPr indent="0" lvl="0" marL="0" rtl="0" algn="l">
              <a:spcBef>
                <a:spcPts val="0"/>
              </a:spcBef>
              <a:spcAft>
                <a:spcPts val="0"/>
              </a:spcAft>
              <a:buNone/>
            </a:pPr>
            <a:r>
              <a:t/>
            </a:r>
            <a:endParaRPr sz="1800"/>
          </a:p>
          <a:p>
            <a:pPr indent="-342900" lvl="0" marL="457200" rtl="0" algn="l">
              <a:spcBef>
                <a:spcPts val="0"/>
              </a:spcBef>
              <a:spcAft>
                <a:spcPts val="0"/>
              </a:spcAft>
              <a:buClr>
                <a:srgbClr val="073763"/>
              </a:buClr>
              <a:buSzPts val="1800"/>
              <a:buChar char="●"/>
            </a:pPr>
            <a:r>
              <a:rPr i="1" lang="en" sz="1800">
                <a:solidFill>
                  <a:srgbClr val="1155CC"/>
                </a:solidFill>
              </a:rPr>
              <a:t>a</a:t>
            </a:r>
            <a:r>
              <a:rPr lang="en" sz="1800">
                <a:solidFill>
                  <a:srgbClr val="073763"/>
                </a:solidFill>
              </a:rPr>
              <a:t> </a:t>
            </a:r>
            <a:r>
              <a:rPr lang="en" sz="1800"/>
              <a:t>is the change in UVB exposure</a:t>
            </a:r>
            <a:endParaRPr sz="1800"/>
          </a:p>
        </p:txBody>
      </p:sp>
      <p:sp>
        <p:nvSpPr>
          <p:cNvPr id="219" name="Google Shape;219;p26"/>
          <p:cNvSpPr/>
          <p:nvPr/>
        </p:nvSpPr>
        <p:spPr>
          <a:xfrm>
            <a:off x="5701125" y="1252150"/>
            <a:ext cx="2130300" cy="453600"/>
          </a:xfrm>
          <a:prstGeom prst="roundRect">
            <a:avLst>
              <a:gd fmla="val 16667" name="adj"/>
            </a:avLst>
          </a:prstGeom>
          <a:noFill/>
          <a:ln cap="flat" cmpd="sng" w="952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7"/>
          <p:cNvSpPr txBox="1"/>
          <p:nvPr>
            <p:ph idx="4294967295" type="title"/>
          </p:nvPr>
        </p:nvSpPr>
        <p:spPr>
          <a:xfrm>
            <a:off x="2445300" y="348725"/>
            <a:ext cx="4253400" cy="67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Tanning Model</a:t>
            </a:r>
            <a:r>
              <a:rPr lang="en" sz="3000"/>
              <a:t> - </a:t>
            </a:r>
            <a:r>
              <a:rPr i="1" lang="en" sz="3000"/>
              <a:t>NDI</a:t>
            </a:r>
            <a:endParaRPr i="1" sz="3000"/>
          </a:p>
        </p:txBody>
      </p:sp>
      <p:pic>
        <p:nvPicPr>
          <p:cNvPr id="225" name="Google Shape;225;p27"/>
          <p:cNvPicPr preferRelativeResize="0"/>
          <p:nvPr/>
        </p:nvPicPr>
        <p:blipFill>
          <a:blip r:embed="rId3">
            <a:alphaModFix/>
          </a:blip>
          <a:stretch>
            <a:fillRect/>
          </a:stretch>
        </p:blipFill>
        <p:spPr>
          <a:xfrm>
            <a:off x="4482200" y="3416242"/>
            <a:ext cx="3970150" cy="1194808"/>
          </a:xfrm>
          <a:prstGeom prst="rect">
            <a:avLst/>
          </a:prstGeom>
          <a:noFill/>
          <a:ln>
            <a:noFill/>
          </a:ln>
        </p:spPr>
      </p:pic>
      <p:sp>
        <p:nvSpPr>
          <p:cNvPr id="226" name="Google Shape;226;p27"/>
          <p:cNvSpPr txBox="1"/>
          <p:nvPr/>
        </p:nvSpPr>
        <p:spPr>
          <a:xfrm>
            <a:off x="370200" y="1402500"/>
            <a:ext cx="3532500" cy="3158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073763"/>
              </a:buClr>
              <a:buSzPts val="1800"/>
              <a:buChar char="●"/>
            </a:pPr>
            <a:r>
              <a:rPr b="1" i="1" lang="en" sz="1800">
                <a:solidFill>
                  <a:srgbClr val="1155CC"/>
                </a:solidFill>
              </a:rPr>
              <a:t>d</a:t>
            </a:r>
            <a:r>
              <a:rPr lang="en" sz="1800"/>
              <a:t> is DVM, treated as a quantitative genetic trait</a:t>
            </a:r>
            <a:endParaRPr i="1" sz="1800">
              <a:solidFill>
                <a:srgbClr val="1155CC"/>
              </a:solidFill>
              <a:highlight>
                <a:srgbClr val="FFFFFF"/>
              </a:highlight>
            </a:endParaRPr>
          </a:p>
          <a:p>
            <a:pPr indent="0" lvl="0" marL="0" rtl="0" algn="l">
              <a:lnSpc>
                <a:spcPct val="115000"/>
              </a:lnSpc>
              <a:spcBef>
                <a:spcPts val="0"/>
              </a:spcBef>
              <a:spcAft>
                <a:spcPts val="0"/>
              </a:spcAft>
              <a:buNone/>
            </a:pPr>
            <a:r>
              <a:t/>
            </a:r>
            <a:endParaRPr i="1" sz="1800">
              <a:solidFill>
                <a:srgbClr val="1155CC"/>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b="1" i="1" lang="en" sz="1800">
                <a:highlight>
                  <a:srgbClr val="FFFFFF"/>
                </a:highlight>
              </a:rPr>
              <a:t>H</a:t>
            </a:r>
            <a:r>
              <a:rPr b="1" lang="en" sz="1800"/>
              <a:t> </a:t>
            </a:r>
            <a:r>
              <a:rPr lang="en" sz="1800"/>
              <a:t>is the heritability matrix</a:t>
            </a:r>
            <a:endParaRPr sz="1800"/>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spcBef>
                <a:spcPts val="0"/>
              </a:spcBef>
              <a:spcAft>
                <a:spcPts val="0"/>
              </a:spcAft>
              <a:buClr>
                <a:srgbClr val="073763"/>
              </a:buClr>
              <a:buSzPts val="1800"/>
              <a:buChar char="●"/>
            </a:pPr>
            <a:r>
              <a:rPr b="1" i="1" lang="en" sz="1800">
                <a:solidFill>
                  <a:srgbClr val="1155CC"/>
                </a:solidFill>
                <a:highlight>
                  <a:srgbClr val="FFFFFF"/>
                </a:highlight>
              </a:rPr>
              <a:t>U</a:t>
            </a:r>
            <a:r>
              <a:rPr b="1" lang="en" sz="1800">
                <a:solidFill>
                  <a:srgbClr val="1155CC"/>
                </a:solidFill>
                <a:highlight>
                  <a:srgbClr val="FFFFFF"/>
                </a:highlight>
              </a:rPr>
              <a:t> </a:t>
            </a:r>
            <a:r>
              <a:rPr lang="en" sz="1800">
                <a:highlight>
                  <a:srgbClr val="FFFFFF"/>
                </a:highlight>
              </a:rPr>
              <a:t>represents the change in DVM, simplified</a:t>
            </a:r>
            <a:endParaRPr sz="1800">
              <a:highlight>
                <a:srgbClr val="FFFFFF"/>
              </a:highlight>
            </a:endParaRPr>
          </a:p>
          <a:p>
            <a:pPr indent="0" lvl="0" marL="0" rtl="0" algn="l">
              <a:spcBef>
                <a:spcPts val="0"/>
              </a:spcBef>
              <a:spcAft>
                <a:spcPts val="0"/>
              </a:spcAft>
              <a:buNone/>
            </a:pPr>
            <a:r>
              <a:t/>
            </a:r>
            <a:endParaRPr sz="1800">
              <a:highlight>
                <a:srgbClr val="FFFFFF"/>
              </a:highlight>
            </a:endParaRPr>
          </a:p>
          <a:p>
            <a:pPr indent="-342900" lvl="0" marL="457200" rtl="0" algn="l">
              <a:spcBef>
                <a:spcPts val="0"/>
              </a:spcBef>
              <a:spcAft>
                <a:spcPts val="0"/>
              </a:spcAft>
              <a:buClr>
                <a:srgbClr val="073763"/>
              </a:buClr>
              <a:buSzPts val="1800"/>
              <a:buChar char="●"/>
            </a:pPr>
            <a:r>
              <a:rPr b="1" i="1" lang="en" sz="1800">
                <a:solidFill>
                  <a:srgbClr val="B45F06"/>
                </a:solidFill>
                <a:highlight>
                  <a:srgbClr val="FFFFFF"/>
                </a:highlight>
              </a:rPr>
              <a:t>V</a:t>
            </a:r>
            <a:r>
              <a:rPr b="1" lang="en" sz="1800">
                <a:solidFill>
                  <a:srgbClr val="B45F06"/>
                </a:solidFill>
                <a:highlight>
                  <a:srgbClr val="FFFFFF"/>
                </a:highlight>
              </a:rPr>
              <a:t> </a:t>
            </a:r>
            <a:r>
              <a:rPr lang="en" sz="1800">
                <a:highlight>
                  <a:srgbClr val="FFFFFF"/>
                </a:highlight>
              </a:rPr>
              <a:t>represents the change in Melanin, simplified</a:t>
            </a:r>
            <a:endParaRPr sz="1800">
              <a:highlight>
                <a:srgbClr val="FFFFFF"/>
              </a:highlight>
            </a:endParaRPr>
          </a:p>
        </p:txBody>
      </p:sp>
      <p:pic>
        <p:nvPicPr>
          <p:cNvPr descr="linearMelanin.PNG" id="227" name="Google Shape;227;p27"/>
          <p:cNvPicPr preferRelativeResize="0"/>
          <p:nvPr/>
        </p:nvPicPr>
        <p:blipFill>
          <a:blip r:embed="rId4">
            <a:alphaModFix/>
          </a:blip>
          <a:stretch>
            <a:fillRect/>
          </a:stretch>
        </p:blipFill>
        <p:spPr>
          <a:xfrm>
            <a:off x="4482200" y="2529838"/>
            <a:ext cx="1964125" cy="311075"/>
          </a:xfrm>
          <a:prstGeom prst="rect">
            <a:avLst/>
          </a:prstGeom>
          <a:noFill/>
          <a:ln>
            <a:noFill/>
          </a:ln>
        </p:spPr>
      </p:pic>
      <p:sp>
        <p:nvSpPr>
          <p:cNvPr id="228" name="Google Shape;228;p27"/>
          <p:cNvSpPr txBox="1"/>
          <p:nvPr/>
        </p:nvSpPr>
        <p:spPr>
          <a:xfrm>
            <a:off x="4122300" y="2078650"/>
            <a:ext cx="19065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45F06"/>
                </a:solidFill>
              </a:rPr>
              <a:t>Melanin production:</a:t>
            </a:r>
            <a:endParaRPr>
              <a:solidFill>
                <a:srgbClr val="B45F06"/>
              </a:solidFill>
            </a:endParaRPr>
          </a:p>
        </p:txBody>
      </p:sp>
      <p:sp>
        <p:nvSpPr>
          <p:cNvPr id="229" name="Google Shape;229;p27"/>
          <p:cNvSpPr txBox="1"/>
          <p:nvPr/>
        </p:nvSpPr>
        <p:spPr>
          <a:xfrm>
            <a:off x="4122300" y="3090300"/>
            <a:ext cx="3074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rPr>
              <a:t>Development of genetic </a:t>
            </a:r>
            <a:r>
              <a:rPr lang="en">
                <a:solidFill>
                  <a:srgbClr val="1155CC"/>
                </a:solidFill>
              </a:rPr>
              <a:t>factors</a:t>
            </a:r>
            <a:r>
              <a:rPr lang="en">
                <a:solidFill>
                  <a:srgbClr val="1155CC"/>
                </a:solidFill>
              </a:rPr>
              <a:t>:</a:t>
            </a:r>
            <a:endParaRPr>
              <a:solidFill>
                <a:srgbClr val="1155CC"/>
              </a:solidFill>
            </a:endParaRPr>
          </a:p>
        </p:txBody>
      </p:sp>
      <p:pic>
        <p:nvPicPr>
          <p:cNvPr id="230" name="Google Shape;230;p27"/>
          <p:cNvPicPr preferRelativeResize="0"/>
          <p:nvPr/>
        </p:nvPicPr>
        <p:blipFill rotWithShape="1">
          <a:blip r:embed="rId5">
            <a:alphaModFix/>
          </a:blip>
          <a:srcRect b="67865" l="0" r="30603" t="0"/>
          <a:stretch/>
        </p:blipFill>
        <p:spPr>
          <a:xfrm>
            <a:off x="4288938" y="1374813"/>
            <a:ext cx="1200500" cy="522150"/>
          </a:xfrm>
          <a:prstGeom prst="rect">
            <a:avLst/>
          </a:prstGeom>
          <a:noFill/>
          <a:ln>
            <a:noFill/>
          </a:ln>
        </p:spPr>
      </p:pic>
      <p:pic>
        <p:nvPicPr>
          <p:cNvPr id="231" name="Google Shape;231;p27"/>
          <p:cNvPicPr preferRelativeResize="0"/>
          <p:nvPr/>
        </p:nvPicPr>
        <p:blipFill rotWithShape="1">
          <a:blip r:embed="rId6">
            <a:alphaModFix/>
          </a:blip>
          <a:srcRect b="0" l="0" r="0" t="69735"/>
          <a:stretch/>
        </p:blipFill>
        <p:spPr>
          <a:xfrm>
            <a:off x="6607250" y="1352051"/>
            <a:ext cx="2038350" cy="579425"/>
          </a:xfrm>
          <a:prstGeom prst="rect">
            <a:avLst/>
          </a:prstGeom>
          <a:noFill/>
          <a:ln>
            <a:noFill/>
          </a:ln>
        </p:spPr>
      </p:pic>
      <p:sp>
        <p:nvSpPr>
          <p:cNvPr id="232" name="Google Shape;232;p27"/>
          <p:cNvSpPr/>
          <p:nvPr/>
        </p:nvSpPr>
        <p:spPr>
          <a:xfrm>
            <a:off x="5589200" y="1511388"/>
            <a:ext cx="918300" cy="249000"/>
          </a:xfrm>
          <a:prstGeom prst="rightArrow">
            <a:avLst>
              <a:gd fmla="val 50000" name="adj1"/>
              <a:gd fmla="val 50000"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8217450" y="3888100"/>
            <a:ext cx="234900" cy="251100"/>
          </a:xfrm>
          <a:prstGeom prst="roundRect">
            <a:avLst>
              <a:gd fmla="val 16667" name="adj"/>
            </a:avLst>
          </a:prstGeom>
          <a:noFill/>
          <a:ln cap="flat" cmpd="sng" w="952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
        <p:nvSpPr>
          <p:cNvPr id="234" name="Google Shape;234;p27"/>
          <p:cNvSpPr/>
          <p:nvPr/>
        </p:nvSpPr>
        <p:spPr>
          <a:xfrm>
            <a:off x="7910800" y="3888100"/>
            <a:ext cx="234900" cy="251100"/>
          </a:xfrm>
          <a:prstGeom prst="roundRect">
            <a:avLst>
              <a:gd fmla="val 16667" name="adj"/>
            </a:avLst>
          </a:prstGeom>
          <a:no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pic>
        <p:nvPicPr>
          <p:cNvPr descr="240_F_47531414_8Vj6iYmdowUNtgFrxmmtgPdT8gRTzCdy.jpg" id="239" name="Google Shape;239;p28"/>
          <p:cNvPicPr preferRelativeResize="0"/>
          <p:nvPr/>
        </p:nvPicPr>
        <p:blipFill rotWithShape="1">
          <a:blip r:embed="rId3">
            <a:alphaModFix/>
          </a:blip>
          <a:srcRect b="2929" l="2876" r="3420" t="4375"/>
          <a:stretch/>
        </p:blipFill>
        <p:spPr>
          <a:xfrm rot="4422062">
            <a:off x="4393955" y="1933503"/>
            <a:ext cx="1045587" cy="660269"/>
          </a:xfrm>
          <a:prstGeom prst="rect">
            <a:avLst/>
          </a:prstGeom>
          <a:noFill/>
          <a:ln>
            <a:noFill/>
          </a:ln>
        </p:spPr>
      </p:pic>
      <p:sp>
        <p:nvSpPr>
          <p:cNvPr id="240" name="Google Shape;240;p28"/>
          <p:cNvSpPr txBox="1"/>
          <p:nvPr>
            <p:ph type="title"/>
          </p:nvPr>
        </p:nvSpPr>
        <p:spPr>
          <a:xfrm>
            <a:off x="2221650" y="500925"/>
            <a:ext cx="47007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t>Daphnia</a:t>
            </a:r>
            <a:r>
              <a:rPr lang="en" sz="3000"/>
              <a:t> Species Objects</a:t>
            </a:r>
            <a:endParaRPr sz="3000"/>
          </a:p>
        </p:txBody>
      </p:sp>
      <p:sp>
        <p:nvSpPr>
          <p:cNvPr id="241" name="Google Shape;241;p28"/>
          <p:cNvSpPr txBox="1"/>
          <p:nvPr/>
        </p:nvSpPr>
        <p:spPr>
          <a:xfrm>
            <a:off x="480425" y="1714450"/>
            <a:ext cx="3532500" cy="3158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highlight>
                  <a:srgbClr val="FFFFFF"/>
                </a:highlight>
              </a:rPr>
              <a:t>States represent phenotypic traits, </a:t>
            </a:r>
            <a:r>
              <a:rPr lang="en" sz="1800">
                <a:solidFill>
                  <a:srgbClr val="1155CC"/>
                </a:solidFill>
                <a:highlight>
                  <a:srgbClr val="FFFFFF"/>
                </a:highlight>
              </a:rPr>
              <a:t>DVM </a:t>
            </a:r>
            <a:r>
              <a:rPr lang="en" sz="1800">
                <a:highlight>
                  <a:srgbClr val="FFFFFF"/>
                </a:highlight>
              </a:rPr>
              <a:t>and </a:t>
            </a:r>
            <a:r>
              <a:rPr lang="en" sz="1800">
                <a:solidFill>
                  <a:srgbClr val="B45F06"/>
                </a:solidFill>
                <a:highlight>
                  <a:srgbClr val="FFFFFF"/>
                </a:highlight>
              </a:rPr>
              <a:t>Melanin</a:t>
            </a:r>
            <a:endParaRPr sz="1800">
              <a:solidFill>
                <a:srgbClr val="B45F06"/>
              </a:solidFill>
              <a:highlight>
                <a:srgbClr val="FFFFFF"/>
              </a:highlight>
            </a:endParaRPr>
          </a:p>
          <a:p>
            <a:pPr indent="0" lvl="0" marL="0" rtl="0" algn="l">
              <a:lnSpc>
                <a:spcPct val="115000"/>
              </a:lnSpc>
              <a:spcBef>
                <a:spcPts val="0"/>
              </a:spcBef>
              <a:spcAft>
                <a:spcPts val="0"/>
              </a:spcAft>
              <a:buNone/>
            </a:pPr>
            <a:r>
              <a:t/>
            </a:r>
            <a:endParaRPr sz="1800">
              <a:highlight>
                <a:srgbClr val="FFFFFF"/>
              </a:highlight>
            </a:endParaRPr>
          </a:p>
          <a:p>
            <a:pPr indent="-342900" lvl="0" marL="457200" rtl="0" algn="l">
              <a:lnSpc>
                <a:spcPct val="115000"/>
              </a:lnSpc>
              <a:spcBef>
                <a:spcPts val="0"/>
              </a:spcBef>
              <a:spcAft>
                <a:spcPts val="0"/>
              </a:spcAft>
              <a:buClr>
                <a:srgbClr val="000000"/>
              </a:buClr>
              <a:buSzPts val="1800"/>
              <a:buChar char="●"/>
            </a:pPr>
            <a:r>
              <a:rPr lang="en" sz="1800">
                <a:highlight>
                  <a:srgbClr val="FFFFFF"/>
                </a:highlight>
              </a:rPr>
              <a:t>Behaviours represent the phenotypic functions of the </a:t>
            </a:r>
            <a:r>
              <a:rPr b="1" lang="en" sz="1800">
                <a:highlight>
                  <a:srgbClr val="FFFFFF"/>
                </a:highlight>
              </a:rPr>
              <a:t>Classic</a:t>
            </a:r>
            <a:r>
              <a:rPr lang="en" sz="1800">
                <a:highlight>
                  <a:srgbClr val="FFFFFF"/>
                </a:highlight>
              </a:rPr>
              <a:t> and </a:t>
            </a:r>
            <a:r>
              <a:rPr b="1" lang="en" sz="1800">
                <a:highlight>
                  <a:srgbClr val="FFFFFF"/>
                </a:highlight>
              </a:rPr>
              <a:t>Tanning</a:t>
            </a:r>
            <a:r>
              <a:rPr lang="en" sz="1800">
                <a:highlight>
                  <a:srgbClr val="FFFFFF"/>
                </a:highlight>
              </a:rPr>
              <a:t> </a:t>
            </a:r>
            <a:r>
              <a:rPr i="1" lang="en" sz="1800">
                <a:highlight>
                  <a:srgbClr val="FFFFFF"/>
                </a:highlight>
              </a:rPr>
              <a:t>Daphnia </a:t>
            </a:r>
            <a:r>
              <a:rPr lang="en" sz="1800">
                <a:highlight>
                  <a:srgbClr val="FFFFFF"/>
                </a:highlight>
              </a:rPr>
              <a:t>models</a:t>
            </a:r>
            <a:endParaRPr sz="1800">
              <a:highlight>
                <a:srgbClr val="FFFFFF"/>
              </a:highlight>
            </a:endParaRPr>
          </a:p>
        </p:txBody>
      </p:sp>
      <p:pic>
        <p:nvPicPr>
          <p:cNvPr descr="Fig-5-Pigmented-zooplankton-Melanised-Daphnia-umbra-left-and-Eudiaptomus-graciloides.png" id="242" name="Google Shape;242;p28"/>
          <p:cNvPicPr preferRelativeResize="0"/>
          <p:nvPr/>
        </p:nvPicPr>
        <p:blipFill rotWithShape="1">
          <a:blip r:embed="rId4">
            <a:alphaModFix/>
          </a:blip>
          <a:srcRect b="0" l="0" r="34759" t="0"/>
          <a:stretch/>
        </p:blipFill>
        <p:spPr>
          <a:xfrm>
            <a:off x="5818325" y="2052850"/>
            <a:ext cx="3203624" cy="2380170"/>
          </a:xfrm>
          <a:prstGeom prst="rect">
            <a:avLst/>
          </a:prstGeom>
          <a:noFill/>
          <a:ln>
            <a:noFill/>
          </a:ln>
        </p:spPr>
      </p:pic>
      <p:sp>
        <p:nvSpPr>
          <p:cNvPr id="243" name="Google Shape;243;p28"/>
          <p:cNvSpPr txBox="1"/>
          <p:nvPr/>
        </p:nvSpPr>
        <p:spPr>
          <a:xfrm>
            <a:off x="4108500" y="4853700"/>
            <a:ext cx="5035500" cy="28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https://www.researchgate.net/figure/</a:t>
            </a:r>
            <a:r>
              <a:rPr lang="en" sz="600">
                <a:solidFill>
                  <a:srgbClr val="0B5394"/>
                </a:solidFill>
              </a:rPr>
              <a:t>51073279_fig5_Fig-5-Pigmented-zooplankton-Melanised-Daphnia-umbra-left-and-Eudiaptomus-graciloides</a:t>
            </a:r>
            <a:endParaRPr sz="600">
              <a:solidFill>
                <a:srgbClr val="0B5394"/>
              </a:solidFill>
            </a:endParaRPr>
          </a:p>
        </p:txBody>
      </p:sp>
      <p:sp>
        <p:nvSpPr>
          <p:cNvPr id="244" name="Google Shape;244;p28"/>
          <p:cNvSpPr/>
          <p:nvPr/>
        </p:nvSpPr>
        <p:spPr>
          <a:xfrm>
            <a:off x="4014038" y="1669200"/>
            <a:ext cx="1805400" cy="3036300"/>
          </a:xfrm>
          <a:prstGeom prst="roundRect">
            <a:avLst>
              <a:gd fmla="val 16667" name="adj"/>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80000"/>
              </a:solidFill>
            </a:endParaRPr>
          </a:p>
        </p:txBody>
      </p:sp>
      <p:sp>
        <p:nvSpPr>
          <p:cNvPr id="245" name="Google Shape;245;p28"/>
          <p:cNvSpPr txBox="1"/>
          <p:nvPr/>
        </p:nvSpPr>
        <p:spPr>
          <a:xfrm>
            <a:off x="5611500" y="4670175"/>
            <a:ext cx="3532500" cy="28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https://t3.ftcdn.net/jpg/00/47/53/14/240_F_47531414_8Vj6iYmdowUNtgFrxmmtgPdT8gRTzCdy.jpg</a:t>
            </a:r>
            <a:endParaRPr sz="600">
              <a:solidFill>
                <a:srgbClr val="0B5394"/>
              </a:solidFill>
            </a:endParaRPr>
          </a:p>
        </p:txBody>
      </p:sp>
      <p:graphicFrame>
        <p:nvGraphicFramePr>
          <p:cNvPr id="246" name="Google Shape;246;p28"/>
          <p:cNvGraphicFramePr/>
          <p:nvPr/>
        </p:nvGraphicFramePr>
        <p:xfrm>
          <a:off x="4279938" y="2794575"/>
          <a:ext cx="3000000" cy="3000000"/>
        </p:xfrm>
        <a:graphic>
          <a:graphicData uri="http://schemas.openxmlformats.org/drawingml/2006/table">
            <a:tbl>
              <a:tblPr>
                <a:noFill/>
                <a:tableStyleId>{7A72CA66-B0F3-48B0-89EA-E810BF246F5C}</a:tableStyleId>
              </a:tblPr>
              <a:tblGrid>
                <a:gridCol w="1273600"/>
              </a:tblGrid>
              <a:tr h="335600">
                <a:tc>
                  <a:txBody>
                    <a:bodyPr>
                      <a:noAutofit/>
                    </a:bodyPr>
                    <a:lstStyle/>
                    <a:p>
                      <a:pPr indent="0" lvl="0" marL="0" rtl="0" algn="ctr">
                        <a:spcBef>
                          <a:spcPts val="0"/>
                        </a:spcBef>
                        <a:spcAft>
                          <a:spcPts val="0"/>
                        </a:spcAft>
                        <a:buNone/>
                      </a:pPr>
                      <a:r>
                        <a:rPr i="1" lang="en"/>
                        <a:t>Daphnia melanica</a:t>
                      </a:r>
                      <a:endParaRPr i="1"/>
                    </a:p>
                  </a:txBody>
                  <a:tcPr marT="91425" marB="91425" marR="91425" marL="91425"/>
                </a:tc>
              </a:tr>
              <a:tr h="514825">
                <a:tc>
                  <a:txBody>
                    <a:bodyPr>
                      <a:noAutofit/>
                    </a:bodyPr>
                    <a:lstStyle/>
                    <a:p>
                      <a:pPr indent="0" lvl="0" marL="0" rtl="0" algn="l">
                        <a:spcBef>
                          <a:spcPts val="0"/>
                        </a:spcBef>
                        <a:spcAft>
                          <a:spcPts val="0"/>
                        </a:spcAft>
                        <a:buNone/>
                      </a:pPr>
                      <a:r>
                        <a:rPr lang="en"/>
                        <a:t>- </a:t>
                      </a:r>
                      <a:r>
                        <a:rPr lang="en">
                          <a:solidFill>
                            <a:srgbClr val="1155CC"/>
                          </a:solidFill>
                        </a:rPr>
                        <a:t>DVM</a:t>
                      </a:r>
                      <a:r>
                        <a:rPr lang="en"/>
                        <a:t>: int</a:t>
                      </a:r>
                      <a:endParaRPr/>
                    </a:p>
                    <a:p>
                      <a:pPr indent="0" lvl="0" marL="0" rtl="0" algn="l">
                        <a:spcBef>
                          <a:spcPts val="0"/>
                        </a:spcBef>
                        <a:spcAft>
                          <a:spcPts val="0"/>
                        </a:spcAft>
                        <a:buNone/>
                      </a:pPr>
                      <a:r>
                        <a:rPr lang="en"/>
                        <a:t>- </a:t>
                      </a:r>
                      <a:r>
                        <a:rPr lang="en">
                          <a:solidFill>
                            <a:srgbClr val="B45F06"/>
                          </a:solidFill>
                        </a:rPr>
                        <a:t>Melanin</a:t>
                      </a:r>
                      <a:r>
                        <a:rPr lang="en"/>
                        <a:t>:</a:t>
                      </a:r>
                      <a:r>
                        <a:rPr lang="en"/>
                        <a:t> </a:t>
                      </a:r>
                      <a:r>
                        <a:rPr lang="en"/>
                        <a:t>int</a:t>
                      </a:r>
                      <a:endParaRPr/>
                    </a:p>
                  </a:txBody>
                  <a:tcPr marT="91425" marB="91425" marR="91425" marL="91425"/>
                </a:tc>
              </a:tr>
              <a:tr h="514825">
                <a:tc>
                  <a:txBody>
                    <a:bodyPr>
                      <a:noAutofit/>
                    </a:bodyPr>
                    <a:lstStyle/>
                    <a:p>
                      <a:pPr indent="0" lvl="0" marL="0" rtl="0" algn="l">
                        <a:spcBef>
                          <a:spcPts val="0"/>
                        </a:spcBef>
                        <a:spcAft>
                          <a:spcPts val="0"/>
                        </a:spcAft>
                        <a:buNone/>
                      </a:pPr>
                      <a:r>
                        <a:rPr lang="en"/>
                        <a:t>+ setDVM</a:t>
                      </a:r>
                      <a:endParaRPr/>
                    </a:p>
                    <a:p>
                      <a:pPr indent="0" lvl="0" marL="0" rtl="0" algn="l">
                        <a:spcBef>
                          <a:spcPts val="0"/>
                        </a:spcBef>
                        <a:spcAft>
                          <a:spcPts val="0"/>
                        </a:spcAft>
                        <a:buNone/>
                      </a:pPr>
                      <a:r>
                        <a:rPr lang="en"/>
                        <a:t>+ setMelanin</a:t>
                      </a:r>
                      <a:endParaRPr/>
                    </a:p>
                  </a:txBody>
                  <a:tcPr marT="91425" marB="91425" marR="91425" marL="91425"/>
                </a:tc>
              </a:tr>
            </a:tbl>
          </a:graphicData>
        </a:graphic>
      </p:graphicFrame>
      <p:sp>
        <p:nvSpPr>
          <p:cNvPr id="247" name="Google Shape;247;p28"/>
          <p:cNvSpPr txBox="1"/>
          <p:nvPr/>
        </p:nvSpPr>
        <p:spPr>
          <a:xfrm>
            <a:off x="4074350" y="1349100"/>
            <a:ext cx="1684800" cy="3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980000"/>
                </a:solidFill>
              </a:rPr>
              <a:t>Daphnia </a:t>
            </a:r>
            <a:r>
              <a:rPr lang="en">
                <a:solidFill>
                  <a:srgbClr val="980000"/>
                </a:solidFill>
              </a:rPr>
              <a:t>Blueprint</a:t>
            </a:r>
            <a:endParaRPr>
              <a:solidFill>
                <a:srgbClr val="980000"/>
              </a:solidFill>
            </a:endParaRPr>
          </a:p>
        </p:txBody>
      </p:sp>
      <p:sp>
        <p:nvSpPr>
          <p:cNvPr id="248" name="Google Shape;248;p28"/>
          <p:cNvSpPr/>
          <p:nvPr/>
        </p:nvSpPr>
        <p:spPr>
          <a:xfrm>
            <a:off x="6313175" y="2052850"/>
            <a:ext cx="927300" cy="1188900"/>
          </a:xfrm>
          <a:prstGeom prst="roundRect">
            <a:avLst>
              <a:gd fmla="val 16667" name="adj"/>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7644475" y="3244125"/>
            <a:ext cx="927300" cy="1188900"/>
          </a:xfrm>
          <a:prstGeom prst="roundRect">
            <a:avLst>
              <a:gd fmla="val 16667" name="adj"/>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txBox="1"/>
          <p:nvPr/>
        </p:nvSpPr>
        <p:spPr>
          <a:xfrm>
            <a:off x="6664151" y="1732750"/>
            <a:ext cx="1580400" cy="3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980000"/>
                </a:solidFill>
              </a:rPr>
              <a:t>Daphnia </a:t>
            </a:r>
            <a:r>
              <a:rPr lang="en">
                <a:solidFill>
                  <a:srgbClr val="980000"/>
                </a:solidFill>
              </a:rPr>
              <a:t>Objects</a:t>
            </a:r>
            <a:endParaRPr>
              <a:solidFill>
                <a:srgbClr val="98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9"/>
          <p:cNvSpPr txBox="1"/>
          <p:nvPr>
            <p:ph type="title"/>
          </p:nvPr>
        </p:nvSpPr>
        <p:spPr>
          <a:xfrm>
            <a:off x="963450" y="500925"/>
            <a:ext cx="72171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Software Architecture - </a:t>
            </a:r>
            <a:r>
              <a:rPr i="1" lang="en" sz="3000"/>
              <a:t>Classic Model</a:t>
            </a:r>
            <a:endParaRPr i="1" sz="3000"/>
          </a:p>
        </p:txBody>
      </p:sp>
      <p:pic>
        <p:nvPicPr>
          <p:cNvPr descr="ModEdiUML2WithoutMod2_ModelOneOnly.png" id="256" name="Google Shape;256;p29"/>
          <p:cNvPicPr preferRelativeResize="0"/>
          <p:nvPr/>
        </p:nvPicPr>
        <p:blipFill>
          <a:blip r:embed="rId3">
            <a:alphaModFix/>
          </a:blip>
          <a:stretch>
            <a:fillRect/>
          </a:stretch>
        </p:blipFill>
        <p:spPr>
          <a:xfrm>
            <a:off x="33550" y="1508525"/>
            <a:ext cx="9076901" cy="3634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0"/>
          <p:cNvSpPr txBox="1"/>
          <p:nvPr>
            <p:ph type="title"/>
          </p:nvPr>
        </p:nvSpPr>
        <p:spPr>
          <a:xfrm>
            <a:off x="818400" y="522825"/>
            <a:ext cx="7507200" cy="6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Software Architecture - </a:t>
            </a:r>
            <a:r>
              <a:rPr i="1" lang="en" sz="3000"/>
              <a:t>Tanning Model</a:t>
            </a:r>
            <a:endParaRPr sz="3000"/>
          </a:p>
        </p:txBody>
      </p:sp>
      <p:pic>
        <p:nvPicPr>
          <p:cNvPr descr="ModEdiUML2WithoutMod2.png" id="262" name="Google Shape;262;p30"/>
          <p:cNvPicPr preferRelativeResize="0"/>
          <p:nvPr/>
        </p:nvPicPr>
        <p:blipFill>
          <a:blip r:embed="rId3">
            <a:alphaModFix/>
          </a:blip>
          <a:stretch>
            <a:fillRect/>
          </a:stretch>
        </p:blipFill>
        <p:spPr>
          <a:xfrm>
            <a:off x="36112" y="1510575"/>
            <a:ext cx="9071775" cy="3632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1765650" y="136275"/>
            <a:ext cx="5612700" cy="59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Mean DVM </a:t>
            </a:r>
            <a:r>
              <a:rPr lang="en" sz="2800"/>
              <a:t>Parameter Sweep</a:t>
            </a:r>
            <a:endParaRPr sz="2800"/>
          </a:p>
        </p:txBody>
      </p:sp>
      <p:pic>
        <p:nvPicPr>
          <p:cNvPr descr="meanDVMTile.png" id="268" name="Google Shape;268;p31"/>
          <p:cNvPicPr preferRelativeResize="0"/>
          <p:nvPr/>
        </p:nvPicPr>
        <p:blipFill>
          <a:blip r:embed="rId3">
            <a:alphaModFix/>
          </a:blip>
          <a:stretch>
            <a:fillRect/>
          </a:stretch>
        </p:blipFill>
        <p:spPr>
          <a:xfrm>
            <a:off x="3672975" y="830500"/>
            <a:ext cx="5343477" cy="4174575"/>
          </a:xfrm>
          <a:prstGeom prst="rect">
            <a:avLst/>
          </a:prstGeom>
          <a:noFill/>
          <a:ln>
            <a:noFill/>
          </a:ln>
        </p:spPr>
      </p:pic>
      <p:sp>
        <p:nvSpPr>
          <p:cNvPr id="269" name="Google Shape;269;p31"/>
          <p:cNvSpPr txBox="1"/>
          <p:nvPr/>
        </p:nvSpPr>
        <p:spPr>
          <a:xfrm>
            <a:off x="342650" y="989350"/>
            <a:ext cx="2972100" cy="861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lt1"/>
                </a:solidFill>
              </a:rPr>
              <a:t>Conclusions:</a:t>
            </a:r>
            <a:endParaRPr sz="1800">
              <a:solidFill>
                <a:schemeClr val="lt1"/>
              </a:solidFill>
            </a:endParaRPr>
          </a:p>
          <a:p>
            <a:pPr indent="0" lvl="0" marL="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Less </a:t>
            </a:r>
            <a:r>
              <a:rPr lang="en" sz="1800">
                <a:solidFill>
                  <a:srgbClr val="FFFFFF"/>
                </a:solidFill>
              </a:rPr>
              <a:t>fluctuation</a:t>
            </a:r>
            <a:r>
              <a:rPr lang="en" sz="1800">
                <a:solidFill>
                  <a:srgbClr val="FFFFFF"/>
                </a:solidFill>
              </a:rPr>
              <a:t> in trajectories </a:t>
            </a:r>
            <a:endParaRPr sz="1800">
              <a:solidFill>
                <a:srgbClr val="FFFFFF"/>
              </a:solidFill>
            </a:endParaRPr>
          </a:p>
          <a:p>
            <a:pPr indent="0" lvl="0" marL="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Higher overall fitness</a:t>
            </a:r>
            <a:endParaRPr sz="1800">
              <a:solidFill>
                <a:srgbClr val="FFFFFF"/>
              </a:solidFill>
            </a:endParaRPr>
          </a:p>
          <a:p>
            <a:pPr indent="0" lvl="0" marL="0" rtl="0" algn="l">
              <a:lnSpc>
                <a:spcPct val="100000"/>
              </a:lnSpc>
              <a:spcBef>
                <a:spcPts val="0"/>
              </a:spcBef>
              <a:spcAft>
                <a:spcPts val="0"/>
              </a:spcAft>
              <a:buNone/>
            </a:pPr>
            <a:r>
              <a:t/>
            </a:r>
            <a:endParaRPr sz="1800">
              <a:solidFill>
                <a:srgbClr val="FFFFFF"/>
              </a:solidFill>
            </a:endParaRPr>
          </a:p>
          <a:p>
            <a:pPr indent="-342900" lvl="0" marL="457200" rtl="0" algn="l">
              <a:spcBef>
                <a:spcPts val="0"/>
              </a:spcBef>
              <a:spcAft>
                <a:spcPts val="0"/>
              </a:spcAft>
              <a:buClr>
                <a:srgbClr val="FFFFFF"/>
              </a:buClr>
              <a:buSzPts val="1800"/>
              <a:buChar char="●"/>
            </a:pPr>
            <a:r>
              <a:rPr lang="en" sz="1800">
                <a:solidFill>
                  <a:schemeClr val="lt1"/>
                </a:solidFill>
              </a:rPr>
              <a:t>Quicker to reach trait optima</a:t>
            </a:r>
            <a:endParaRPr sz="1800">
              <a:solidFill>
                <a:srgbClr val="FFFFFF"/>
              </a:solidFill>
            </a:endParaRPr>
          </a:p>
          <a:p>
            <a:pPr indent="0" lvl="0" marL="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i="1" lang="en" sz="1800">
                <a:solidFill>
                  <a:schemeClr val="lt1"/>
                </a:solidFill>
              </a:rPr>
              <a:t>Classic</a:t>
            </a:r>
            <a:r>
              <a:rPr lang="en" sz="1800">
                <a:solidFill>
                  <a:schemeClr val="lt1"/>
                </a:solidFill>
              </a:rPr>
              <a:t> model evolves more slowly than </a:t>
            </a:r>
            <a:r>
              <a:rPr i="1" lang="en" sz="1800">
                <a:solidFill>
                  <a:schemeClr val="lt1"/>
                </a:solidFill>
              </a:rPr>
              <a:t>Tanning</a:t>
            </a:r>
            <a:endParaRPr sz="18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1189800" y="624375"/>
            <a:ext cx="67644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Background - </a:t>
            </a:r>
            <a:r>
              <a:rPr i="1" lang="en" sz="3000"/>
              <a:t>Quantitative Genetics</a:t>
            </a:r>
            <a:endParaRPr i="1" sz="3000"/>
          </a:p>
        </p:txBody>
      </p:sp>
      <p:pic>
        <p:nvPicPr>
          <p:cNvPr descr="alpacas.png" id="74" name="Google Shape;74;p14"/>
          <p:cNvPicPr preferRelativeResize="0"/>
          <p:nvPr/>
        </p:nvPicPr>
        <p:blipFill>
          <a:blip r:embed="rId3">
            <a:alphaModFix/>
          </a:blip>
          <a:stretch>
            <a:fillRect/>
          </a:stretch>
        </p:blipFill>
        <p:spPr>
          <a:xfrm>
            <a:off x="509202" y="1630350"/>
            <a:ext cx="8125600" cy="2527683"/>
          </a:xfrm>
          <a:prstGeom prst="rect">
            <a:avLst/>
          </a:prstGeom>
          <a:noFill/>
          <a:ln>
            <a:noFill/>
          </a:ln>
        </p:spPr>
      </p:pic>
      <p:sp>
        <p:nvSpPr>
          <p:cNvPr id="75" name="Google Shape;75;p14"/>
          <p:cNvSpPr txBox="1"/>
          <p:nvPr/>
        </p:nvSpPr>
        <p:spPr>
          <a:xfrm>
            <a:off x="7000200" y="4870800"/>
            <a:ext cx="2143800" cy="2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http://www.bio.miami.edu/dana/250/250SS15_2print.html</a:t>
            </a:r>
            <a:endParaRPr sz="600">
              <a:solidFill>
                <a:srgbClr val="0B5394"/>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2"/>
          <p:cNvSpPr txBox="1"/>
          <p:nvPr>
            <p:ph type="title"/>
          </p:nvPr>
        </p:nvSpPr>
        <p:spPr>
          <a:xfrm>
            <a:off x="1951200" y="138550"/>
            <a:ext cx="5241600" cy="59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2800"/>
              <a:t>Daphnia </a:t>
            </a:r>
            <a:r>
              <a:rPr lang="en" sz="2800"/>
              <a:t>Case Study - </a:t>
            </a:r>
            <a:r>
              <a:rPr i="1" lang="en" sz="2800"/>
              <a:t>Results</a:t>
            </a:r>
            <a:endParaRPr sz="2800"/>
          </a:p>
        </p:txBody>
      </p:sp>
      <p:pic>
        <p:nvPicPr>
          <p:cNvPr descr="TanningTraversal.png" id="275" name="Google Shape;275;p32"/>
          <p:cNvPicPr preferRelativeResize="0"/>
          <p:nvPr/>
        </p:nvPicPr>
        <p:blipFill>
          <a:blip r:embed="rId3">
            <a:alphaModFix/>
          </a:blip>
          <a:stretch>
            <a:fillRect/>
          </a:stretch>
        </p:blipFill>
        <p:spPr>
          <a:xfrm>
            <a:off x="1622388" y="830500"/>
            <a:ext cx="5899224" cy="41832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3"/>
          <p:cNvSpPr txBox="1"/>
          <p:nvPr>
            <p:ph type="title"/>
          </p:nvPr>
        </p:nvSpPr>
        <p:spPr>
          <a:xfrm>
            <a:off x="3267600" y="487500"/>
            <a:ext cx="26088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Future Work</a:t>
            </a:r>
            <a:endParaRPr sz="3000"/>
          </a:p>
        </p:txBody>
      </p:sp>
      <p:sp>
        <p:nvSpPr>
          <p:cNvPr id="281" name="Google Shape;281;p33"/>
          <p:cNvSpPr txBox="1"/>
          <p:nvPr/>
        </p:nvSpPr>
        <p:spPr>
          <a:xfrm>
            <a:off x="389425" y="1444500"/>
            <a:ext cx="8442900" cy="3563700"/>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Increased generalization</a:t>
            </a:r>
            <a:endParaRPr sz="1800"/>
          </a:p>
          <a:p>
            <a:pPr indent="-342900" lvl="1" marL="914400" rtl="0" algn="l">
              <a:lnSpc>
                <a:spcPct val="200000"/>
              </a:lnSpc>
              <a:spcBef>
                <a:spcPts val="0"/>
              </a:spcBef>
              <a:spcAft>
                <a:spcPts val="0"/>
              </a:spcAft>
              <a:buSzPts val="1800"/>
              <a:buChar char="○"/>
            </a:pPr>
            <a:r>
              <a:rPr lang="en" sz="1800"/>
              <a:t>Support any number of physical traits</a:t>
            </a:r>
            <a:endParaRPr sz="1800"/>
          </a:p>
          <a:p>
            <a:pPr indent="-342900" lvl="1" marL="914400" rtl="0" algn="l">
              <a:lnSpc>
                <a:spcPct val="200000"/>
              </a:lnSpc>
              <a:spcBef>
                <a:spcPts val="0"/>
              </a:spcBef>
              <a:spcAft>
                <a:spcPts val="0"/>
              </a:spcAft>
              <a:buSzPts val="1800"/>
              <a:buChar char="○"/>
            </a:pPr>
            <a:r>
              <a:rPr lang="en" sz="1800"/>
              <a:t>Support any number of developmental factors for each trait</a:t>
            </a:r>
            <a:endParaRPr sz="1800"/>
          </a:p>
          <a:p>
            <a:pPr indent="-342900" lvl="0" marL="457200" rtl="0" algn="l">
              <a:lnSpc>
                <a:spcPct val="200000"/>
              </a:lnSpc>
              <a:spcBef>
                <a:spcPts val="0"/>
              </a:spcBef>
              <a:spcAft>
                <a:spcPts val="0"/>
              </a:spcAft>
              <a:buSzPts val="1800"/>
              <a:buChar char="●"/>
            </a:pPr>
            <a:r>
              <a:rPr lang="en" sz="1800"/>
              <a:t>Add support for other fitness and phenotype distributions</a:t>
            </a:r>
            <a:endParaRPr sz="1800"/>
          </a:p>
          <a:p>
            <a:pPr indent="-342900" lvl="0" marL="457200" rtl="0" algn="l">
              <a:lnSpc>
                <a:spcPct val="200000"/>
              </a:lnSpc>
              <a:spcBef>
                <a:spcPts val="0"/>
              </a:spcBef>
              <a:spcAft>
                <a:spcPts val="0"/>
              </a:spcAft>
              <a:buSzPts val="1800"/>
              <a:buChar char="●"/>
            </a:pPr>
            <a:r>
              <a:rPr lang="en" sz="1800"/>
              <a:t>Make available as a R package</a:t>
            </a:r>
            <a:endParaRPr sz="1800"/>
          </a:p>
          <a:p>
            <a:pPr indent="-342900" lvl="0" marL="457200" rtl="0" algn="l">
              <a:lnSpc>
                <a:spcPct val="200000"/>
              </a:lnSpc>
              <a:spcBef>
                <a:spcPts val="0"/>
              </a:spcBef>
              <a:spcAft>
                <a:spcPts val="0"/>
              </a:spcAft>
              <a:buSzPts val="1800"/>
              <a:buChar char="●"/>
            </a:pPr>
            <a:r>
              <a:rPr lang="en" sz="1800"/>
              <a:t>Update online user interface</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4"/>
          <p:cNvSpPr txBox="1"/>
          <p:nvPr>
            <p:ph type="title"/>
          </p:nvPr>
        </p:nvSpPr>
        <p:spPr>
          <a:xfrm>
            <a:off x="2619750" y="500925"/>
            <a:ext cx="39045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Acknowledgements</a:t>
            </a:r>
            <a:endParaRPr sz="3000"/>
          </a:p>
        </p:txBody>
      </p:sp>
      <p:sp>
        <p:nvSpPr>
          <p:cNvPr id="287" name="Google Shape;287;p34"/>
          <p:cNvSpPr txBox="1"/>
          <p:nvPr/>
        </p:nvSpPr>
        <p:spPr>
          <a:xfrm>
            <a:off x="385600" y="1450325"/>
            <a:ext cx="7805400" cy="32967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800"/>
              <a:t>CWU Science Honors Research Program</a:t>
            </a:r>
            <a:endParaRPr sz="1800"/>
          </a:p>
          <a:p>
            <a:pPr indent="0" lvl="0" marL="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t>WWU College of the Sciences and Engineering</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5"/>
          <p:cNvSpPr txBox="1"/>
          <p:nvPr>
            <p:ph type="title"/>
          </p:nvPr>
        </p:nvSpPr>
        <p:spPr>
          <a:xfrm>
            <a:off x="732275" y="214525"/>
            <a:ext cx="25644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Models for</a:t>
            </a:r>
            <a:r>
              <a:rPr i="1" lang="en" sz="3000"/>
              <a:t> Daphnia</a:t>
            </a:r>
            <a:endParaRPr i="1" sz="3000"/>
          </a:p>
        </p:txBody>
      </p:sp>
      <p:pic>
        <p:nvPicPr>
          <p:cNvPr descr="Screenshot from 2017-10-10 13-05-50.png" id="81" name="Google Shape;81;p15"/>
          <p:cNvPicPr preferRelativeResize="0"/>
          <p:nvPr/>
        </p:nvPicPr>
        <p:blipFill rotWithShape="1">
          <a:blip r:embed="rId3">
            <a:alphaModFix/>
          </a:blip>
          <a:srcRect b="14510" l="770" r="464" t="6369"/>
          <a:stretch/>
        </p:blipFill>
        <p:spPr>
          <a:xfrm>
            <a:off x="3763525" y="0"/>
            <a:ext cx="5380474" cy="3219926"/>
          </a:xfrm>
          <a:prstGeom prst="rect">
            <a:avLst/>
          </a:prstGeom>
          <a:noFill/>
          <a:ln>
            <a:noFill/>
          </a:ln>
        </p:spPr>
      </p:pic>
      <p:pic>
        <p:nvPicPr>
          <p:cNvPr descr="Water-fleas-with-fertile-eggs.jpg" id="82" name="Google Shape;82;p15"/>
          <p:cNvPicPr preferRelativeResize="0"/>
          <p:nvPr/>
        </p:nvPicPr>
        <p:blipFill rotWithShape="1">
          <a:blip r:embed="rId4">
            <a:alphaModFix/>
          </a:blip>
          <a:srcRect b="11543" l="0" r="0" t="37422"/>
          <a:stretch/>
        </p:blipFill>
        <p:spPr>
          <a:xfrm>
            <a:off x="3763525" y="3314400"/>
            <a:ext cx="5380476" cy="1829100"/>
          </a:xfrm>
          <a:prstGeom prst="rect">
            <a:avLst/>
          </a:prstGeom>
          <a:noFill/>
          <a:ln>
            <a:noFill/>
          </a:ln>
        </p:spPr>
      </p:pic>
      <p:pic>
        <p:nvPicPr>
          <p:cNvPr descr="Daphniablk150h.gif" id="83" name="Google Shape;83;p15"/>
          <p:cNvPicPr preferRelativeResize="0"/>
          <p:nvPr/>
        </p:nvPicPr>
        <p:blipFill>
          <a:blip r:embed="rId5">
            <a:alphaModFix/>
          </a:blip>
          <a:stretch>
            <a:fillRect/>
          </a:stretch>
        </p:blipFill>
        <p:spPr>
          <a:xfrm>
            <a:off x="1025361" y="2315950"/>
            <a:ext cx="1978239" cy="1914425"/>
          </a:xfrm>
          <a:prstGeom prst="rect">
            <a:avLst/>
          </a:prstGeom>
          <a:noFill/>
          <a:ln>
            <a:noFill/>
          </a:ln>
        </p:spPr>
      </p:pic>
      <p:sp>
        <p:nvSpPr>
          <p:cNvPr id="84" name="Google Shape;84;p15"/>
          <p:cNvSpPr txBox="1"/>
          <p:nvPr/>
        </p:nvSpPr>
        <p:spPr>
          <a:xfrm>
            <a:off x="8178600" y="4852200"/>
            <a:ext cx="9654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http://www.archive.org</a:t>
            </a:r>
            <a:endParaRPr sz="600">
              <a:solidFill>
                <a:srgbClr val="0B5394"/>
              </a:solidFill>
            </a:endParaRPr>
          </a:p>
        </p:txBody>
      </p:sp>
      <p:sp>
        <p:nvSpPr>
          <p:cNvPr id="85" name="Google Shape;85;p15"/>
          <p:cNvSpPr txBox="1"/>
          <p:nvPr/>
        </p:nvSpPr>
        <p:spPr>
          <a:xfrm>
            <a:off x="1025375" y="4852200"/>
            <a:ext cx="19782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http://andynewman.org/html/daphnia_water_flea.html</a:t>
            </a:r>
            <a:endParaRPr sz="600">
              <a:solidFill>
                <a:srgbClr val="0B539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descr="biotope-154853_960_720.png" id="90" name="Google Shape;90;p16"/>
          <p:cNvPicPr preferRelativeResize="0"/>
          <p:nvPr/>
        </p:nvPicPr>
        <p:blipFill rotWithShape="1">
          <a:blip r:embed="rId3">
            <a:alphaModFix/>
          </a:blip>
          <a:srcRect b="16756" l="16366" r="0" t="0"/>
          <a:stretch/>
        </p:blipFill>
        <p:spPr>
          <a:xfrm>
            <a:off x="310400" y="0"/>
            <a:ext cx="8523199" cy="5143501"/>
          </a:xfrm>
          <a:prstGeom prst="rect">
            <a:avLst/>
          </a:prstGeom>
          <a:noFill/>
          <a:ln>
            <a:noFill/>
          </a:ln>
        </p:spPr>
      </p:pic>
      <p:sp>
        <p:nvSpPr>
          <p:cNvPr id="91" name="Google Shape;91;p16"/>
          <p:cNvSpPr txBox="1"/>
          <p:nvPr>
            <p:ph type="title"/>
          </p:nvPr>
        </p:nvSpPr>
        <p:spPr>
          <a:xfrm>
            <a:off x="502050" y="130675"/>
            <a:ext cx="8139900" cy="60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accent1"/>
                </a:solidFill>
              </a:rPr>
              <a:t>Nonlinear Developmental Interactions (NDI)</a:t>
            </a:r>
            <a:endParaRPr i="1" sz="2800">
              <a:solidFill>
                <a:schemeClr val="accent1"/>
              </a:solidFill>
            </a:endParaRPr>
          </a:p>
        </p:txBody>
      </p:sp>
      <p:pic>
        <p:nvPicPr>
          <p:cNvPr descr="normal_ian-symbol-daphnia-pulex.png" id="92" name="Google Shape;92;p16"/>
          <p:cNvPicPr preferRelativeResize="0"/>
          <p:nvPr/>
        </p:nvPicPr>
        <p:blipFill>
          <a:blip r:embed="rId4">
            <a:alphaModFix/>
          </a:blip>
          <a:stretch>
            <a:fillRect/>
          </a:stretch>
        </p:blipFill>
        <p:spPr>
          <a:xfrm>
            <a:off x="5784697" y="3474525"/>
            <a:ext cx="179575" cy="331050"/>
          </a:xfrm>
          <a:prstGeom prst="rect">
            <a:avLst/>
          </a:prstGeom>
          <a:noFill/>
          <a:ln>
            <a:noFill/>
          </a:ln>
        </p:spPr>
      </p:pic>
      <p:pic>
        <p:nvPicPr>
          <p:cNvPr descr="normal_ian-symbol-daphnia-pulex.png" id="93" name="Google Shape;93;p16"/>
          <p:cNvPicPr preferRelativeResize="0"/>
          <p:nvPr/>
        </p:nvPicPr>
        <p:blipFill>
          <a:blip r:embed="rId5">
            <a:alphaModFix/>
          </a:blip>
          <a:stretch>
            <a:fillRect/>
          </a:stretch>
        </p:blipFill>
        <p:spPr>
          <a:xfrm flipH="1" rot="1658256">
            <a:off x="5559816" y="3444255"/>
            <a:ext cx="211955" cy="331046"/>
          </a:xfrm>
          <a:prstGeom prst="rect">
            <a:avLst/>
          </a:prstGeom>
          <a:noFill/>
          <a:ln>
            <a:noFill/>
          </a:ln>
        </p:spPr>
      </p:pic>
      <p:pic>
        <p:nvPicPr>
          <p:cNvPr descr="normal_ian-symbol-daphnia-pulex.png" id="94" name="Google Shape;94;p16"/>
          <p:cNvPicPr preferRelativeResize="0"/>
          <p:nvPr/>
        </p:nvPicPr>
        <p:blipFill>
          <a:blip r:embed="rId6">
            <a:alphaModFix/>
          </a:blip>
          <a:stretch>
            <a:fillRect/>
          </a:stretch>
        </p:blipFill>
        <p:spPr>
          <a:xfrm rot="-2352487">
            <a:off x="5613147" y="3704775"/>
            <a:ext cx="179575" cy="331050"/>
          </a:xfrm>
          <a:prstGeom prst="rect">
            <a:avLst/>
          </a:prstGeom>
          <a:noFill/>
          <a:ln>
            <a:noFill/>
          </a:ln>
        </p:spPr>
      </p:pic>
      <p:pic>
        <p:nvPicPr>
          <p:cNvPr descr="normal_ian-symbol-daphnia-pulex.png" id="95" name="Google Shape;95;p16"/>
          <p:cNvPicPr preferRelativeResize="0"/>
          <p:nvPr/>
        </p:nvPicPr>
        <p:blipFill>
          <a:blip r:embed="rId7">
            <a:alphaModFix/>
          </a:blip>
          <a:stretch>
            <a:fillRect/>
          </a:stretch>
        </p:blipFill>
        <p:spPr>
          <a:xfrm flipH="1" rot="-1165416">
            <a:off x="5923028" y="3700884"/>
            <a:ext cx="197370" cy="331050"/>
          </a:xfrm>
          <a:prstGeom prst="rect">
            <a:avLst/>
          </a:prstGeom>
          <a:noFill/>
          <a:ln>
            <a:noFill/>
          </a:ln>
        </p:spPr>
      </p:pic>
      <p:pic>
        <p:nvPicPr>
          <p:cNvPr descr="normal_ian-symbol-daphnia-pulex.png" id="96" name="Google Shape;96;p16"/>
          <p:cNvPicPr preferRelativeResize="0"/>
          <p:nvPr/>
        </p:nvPicPr>
        <p:blipFill>
          <a:blip r:embed="rId8">
            <a:alphaModFix/>
          </a:blip>
          <a:stretch>
            <a:fillRect/>
          </a:stretch>
        </p:blipFill>
        <p:spPr>
          <a:xfrm rot="-562955">
            <a:off x="5326922" y="3569575"/>
            <a:ext cx="179575" cy="331050"/>
          </a:xfrm>
          <a:prstGeom prst="rect">
            <a:avLst/>
          </a:prstGeom>
          <a:noFill/>
          <a:ln>
            <a:noFill/>
          </a:ln>
        </p:spPr>
      </p:pic>
      <p:pic>
        <p:nvPicPr>
          <p:cNvPr descr="normal_ian-symbol-daphnia-pulex.png" id="97" name="Google Shape;97;p16"/>
          <p:cNvPicPr preferRelativeResize="0"/>
          <p:nvPr/>
        </p:nvPicPr>
        <p:blipFill>
          <a:blip r:embed="rId9">
            <a:alphaModFix/>
          </a:blip>
          <a:stretch>
            <a:fillRect/>
          </a:stretch>
        </p:blipFill>
        <p:spPr>
          <a:xfrm flipH="1" rot="-1610028">
            <a:off x="5257008" y="3700888"/>
            <a:ext cx="172710" cy="331048"/>
          </a:xfrm>
          <a:prstGeom prst="rect">
            <a:avLst/>
          </a:prstGeom>
          <a:noFill/>
          <a:ln>
            <a:noFill/>
          </a:ln>
        </p:spPr>
      </p:pic>
      <p:pic>
        <p:nvPicPr>
          <p:cNvPr descr="normal_ian-symbol-daphnia-pulex.png" id="98" name="Google Shape;98;p16"/>
          <p:cNvPicPr preferRelativeResize="0"/>
          <p:nvPr/>
        </p:nvPicPr>
        <p:blipFill>
          <a:blip r:embed="rId10">
            <a:alphaModFix/>
          </a:blip>
          <a:stretch>
            <a:fillRect/>
          </a:stretch>
        </p:blipFill>
        <p:spPr>
          <a:xfrm flipH="1">
            <a:off x="6088260" y="3522050"/>
            <a:ext cx="179575" cy="331050"/>
          </a:xfrm>
          <a:prstGeom prst="rect">
            <a:avLst/>
          </a:prstGeom>
          <a:noFill/>
          <a:ln>
            <a:noFill/>
          </a:ln>
        </p:spPr>
      </p:pic>
      <p:sp>
        <p:nvSpPr>
          <p:cNvPr id="99" name="Google Shape;99;p16"/>
          <p:cNvSpPr txBox="1"/>
          <p:nvPr/>
        </p:nvSpPr>
        <p:spPr>
          <a:xfrm>
            <a:off x="6683500" y="4703975"/>
            <a:ext cx="21501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http://ian.umces.edu/imagelibrary/displayimage-4387.html</a:t>
            </a:r>
            <a:endParaRPr sz="600">
              <a:solidFill>
                <a:srgbClr val="0B5394"/>
              </a:solidFill>
            </a:endParaRPr>
          </a:p>
        </p:txBody>
      </p:sp>
      <p:sp>
        <p:nvSpPr>
          <p:cNvPr id="100" name="Google Shape;100;p16"/>
          <p:cNvSpPr txBox="1"/>
          <p:nvPr/>
        </p:nvSpPr>
        <p:spPr>
          <a:xfrm>
            <a:off x="6503625" y="4864500"/>
            <a:ext cx="23301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https://pixabay.com/en/biotope-lake-pond-habitat-reed-154853/</a:t>
            </a:r>
            <a:endParaRPr sz="600">
              <a:solidFill>
                <a:srgbClr val="0B539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descr="biotope-154853_960_720.png" id="105" name="Google Shape;105;p17"/>
          <p:cNvPicPr preferRelativeResize="0"/>
          <p:nvPr/>
        </p:nvPicPr>
        <p:blipFill rotWithShape="1">
          <a:blip r:embed="rId3">
            <a:alphaModFix/>
          </a:blip>
          <a:srcRect b="16756" l="16366" r="0" t="0"/>
          <a:stretch/>
        </p:blipFill>
        <p:spPr>
          <a:xfrm>
            <a:off x="310391" y="0"/>
            <a:ext cx="8523209" cy="5143501"/>
          </a:xfrm>
          <a:prstGeom prst="rect">
            <a:avLst/>
          </a:prstGeom>
          <a:noFill/>
          <a:ln>
            <a:noFill/>
          </a:ln>
        </p:spPr>
      </p:pic>
      <p:sp>
        <p:nvSpPr>
          <p:cNvPr id="106" name="Google Shape;106;p17"/>
          <p:cNvSpPr txBox="1"/>
          <p:nvPr>
            <p:ph type="title"/>
          </p:nvPr>
        </p:nvSpPr>
        <p:spPr>
          <a:xfrm>
            <a:off x="502050" y="130675"/>
            <a:ext cx="8139900" cy="60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accent1"/>
                </a:solidFill>
              </a:rPr>
              <a:t>Nonlinear Developmental Interactions (NDI)</a:t>
            </a:r>
            <a:endParaRPr i="1" sz="2800">
              <a:solidFill>
                <a:schemeClr val="accent1"/>
              </a:solidFill>
            </a:endParaRPr>
          </a:p>
        </p:txBody>
      </p:sp>
      <p:pic>
        <p:nvPicPr>
          <p:cNvPr descr="normal_ian-symbol-daphnia-pulex.png" id="107" name="Google Shape;107;p17"/>
          <p:cNvPicPr preferRelativeResize="0"/>
          <p:nvPr/>
        </p:nvPicPr>
        <p:blipFill>
          <a:blip r:embed="rId4">
            <a:alphaModFix/>
          </a:blip>
          <a:stretch>
            <a:fillRect/>
          </a:stretch>
        </p:blipFill>
        <p:spPr>
          <a:xfrm>
            <a:off x="5422422" y="4476713"/>
            <a:ext cx="179575" cy="331050"/>
          </a:xfrm>
          <a:prstGeom prst="rect">
            <a:avLst/>
          </a:prstGeom>
          <a:noFill/>
          <a:ln>
            <a:noFill/>
          </a:ln>
        </p:spPr>
      </p:pic>
      <p:pic>
        <p:nvPicPr>
          <p:cNvPr descr="normal_ian-symbol-daphnia-pulex.png" id="108" name="Google Shape;108;p17"/>
          <p:cNvPicPr preferRelativeResize="0"/>
          <p:nvPr/>
        </p:nvPicPr>
        <p:blipFill>
          <a:blip r:embed="rId4">
            <a:alphaModFix/>
          </a:blip>
          <a:stretch>
            <a:fillRect/>
          </a:stretch>
        </p:blipFill>
        <p:spPr>
          <a:xfrm flipH="1" rot="1658256">
            <a:off x="5262866" y="4115405"/>
            <a:ext cx="211955" cy="331046"/>
          </a:xfrm>
          <a:prstGeom prst="rect">
            <a:avLst/>
          </a:prstGeom>
          <a:noFill/>
          <a:ln>
            <a:noFill/>
          </a:ln>
        </p:spPr>
      </p:pic>
      <p:pic>
        <p:nvPicPr>
          <p:cNvPr descr="normal_ian-symbol-daphnia-pulex.png" id="109" name="Google Shape;109;p17"/>
          <p:cNvPicPr preferRelativeResize="0"/>
          <p:nvPr/>
        </p:nvPicPr>
        <p:blipFill>
          <a:blip r:embed="rId4">
            <a:alphaModFix/>
          </a:blip>
          <a:stretch>
            <a:fillRect/>
          </a:stretch>
        </p:blipFill>
        <p:spPr>
          <a:xfrm rot="-2352487">
            <a:off x="5623910" y="4387863"/>
            <a:ext cx="179575" cy="331050"/>
          </a:xfrm>
          <a:prstGeom prst="rect">
            <a:avLst/>
          </a:prstGeom>
          <a:noFill/>
          <a:ln>
            <a:noFill/>
          </a:ln>
        </p:spPr>
      </p:pic>
      <p:pic>
        <p:nvPicPr>
          <p:cNvPr descr="normal_ian-symbol-daphnia-pulex.png" id="110" name="Google Shape;110;p17"/>
          <p:cNvPicPr preferRelativeResize="0"/>
          <p:nvPr/>
        </p:nvPicPr>
        <p:blipFill>
          <a:blip r:embed="rId4">
            <a:alphaModFix/>
          </a:blip>
          <a:stretch>
            <a:fillRect/>
          </a:stretch>
        </p:blipFill>
        <p:spPr>
          <a:xfrm flipH="1" rot="-1165416">
            <a:off x="5175628" y="4425509"/>
            <a:ext cx="197370" cy="331050"/>
          </a:xfrm>
          <a:prstGeom prst="rect">
            <a:avLst/>
          </a:prstGeom>
          <a:noFill/>
          <a:ln>
            <a:noFill/>
          </a:ln>
        </p:spPr>
      </p:pic>
      <p:pic>
        <p:nvPicPr>
          <p:cNvPr descr="normal_ian-symbol-daphnia-pulex.png" id="111" name="Google Shape;111;p17"/>
          <p:cNvPicPr preferRelativeResize="0"/>
          <p:nvPr/>
        </p:nvPicPr>
        <p:blipFill>
          <a:blip r:embed="rId4">
            <a:alphaModFix/>
          </a:blip>
          <a:stretch>
            <a:fillRect/>
          </a:stretch>
        </p:blipFill>
        <p:spPr>
          <a:xfrm rot="-562955">
            <a:off x="5334147" y="4293600"/>
            <a:ext cx="179575" cy="331050"/>
          </a:xfrm>
          <a:prstGeom prst="rect">
            <a:avLst/>
          </a:prstGeom>
          <a:noFill/>
          <a:ln>
            <a:noFill/>
          </a:ln>
        </p:spPr>
      </p:pic>
      <p:pic>
        <p:nvPicPr>
          <p:cNvPr descr="normal_ian-symbol-daphnia-pulex.png" id="112" name="Google Shape;112;p17"/>
          <p:cNvPicPr preferRelativeResize="0"/>
          <p:nvPr/>
        </p:nvPicPr>
        <p:blipFill>
          <a:blip r:embed="rId4">
            <a:alphaModFix/>
          </a:blip>
          <a:stretch>
            <a:fillRect/>
          </a:stretch>
        </p:blipFill>
        <p:spPr>
          <a:xfrm flipH="1" rot="-1610028">
            <a:off x="5768858" y="4223413"/>
            <a:ext cx="172710" cy="331048"/>
          </a:xfrm>
          <a:prstGeom prst="rect">
            <a:avLst/>
          </a:prstGeom>
          <a:noFill/>
          <a:ln>
            <a:noFill/>
          </a:ln>
        </p:spPr>
      </p:pic>
      <p:pic>
        <p:nvPicPr>
          <p:cNvPr descr="normal_ian-symbol-daphnia-pulex.png" id="113" name="Google Shape;113;p17"/>
          <p:cNvPicPr preferRelativeResize="0"/>
          <p:nvPr/>
        </p:nvPicPr>
        <p:blipFill>
          <a:blip r:embed="rId4">
            <a:alphaModFix/>
          </a:blip>
          <a:stretch>
            <a:fillRect/>
          </a:stretch>
        </p:blipFill>
        <p:spPr>
          <a:xfrm flipH="1">
            <a:off x="5523885" y="4145675"/>
            <a:ext cx="179575" cy="331050"/>
          </a:xfrm>
          <a:prstGeom prst="rect">
            <a:avLst/>
          </a:prstGeom>
          <a:noFill/>
          <a:ln>
            <a:noFill/>
          </a:ln>
        </p:spPr>
      </p:pic>
      <p:pic>
        <p:nvPicPr>
          <p:cNvPr descr="0b465c_a504f83902504c7eb0128914be037250~mv2.png" id="114" name="Google Shape;114;p17"/>
          <p:cNvPicPr preferRelativeResize="0"/>
          <p:nvPr/>
        </p:nvPicPr>
        <p:blipFill>
          <a:blip r:embed="rId5">
            <a:alphaModFix/>
          </a:blip>
          <a:stretch>
            <a:fillRect/>
          </a:stretch>
        </p:blipFill>
        <p:spPr>
          <a:xfrm rot="1194367">
            <a:off x="2076620" y="3509101"/>
            <a:ext cx="339564" cy="223569"/>
          </a:xfrm>
          <a:prstGeom prst="rect">
            <a:avLst/>
          </a:prstGeom>
          <a:noFill/>
          <a:ln>
            <a:noFill/>
          </a:ln>
        </p:spPr>
      </p:pic>
      <p:sp>
        <p:nvSpPr>
          <p:cNvPr id="115" name="Google Shape;115;p17"/>
          <p:cNvSpPr txBox="1"/>
          <p:nvPr/>
        </p:nvSpPr>
        <p:spPr>
          <a:xfrm>
            <a:off x="7629700" y="4864500"/>
            <a:ext cx="1203900" cy="27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http://www.smoka.co.uk/trout</a:t>
            </a:r>
            <a:endParaRPr sz="600">
              <a:solidFill>
                <a:srgbClr val="0B5394"/>
              </a:solidFill>
            </a:endParaRPr>
          </a:p>
        </p:txBody>
      </p:sp>
      <p:pic>
        <p:nvPicPr>
          <p:cNvPr descr="0b465c_a504f83902504c7eb0128914be037250~mv2.png" id="116" name="Google Shape;116;p17"/>
          <p:cNvPicPr preferRelativeResize="0"/>
          <p:nvPr/>
        </p:nvPicPr>
        <p:blipFill>
          <a:blip r:embed="rId5">
            <a:alphaModFix/>
          </a:blip>
          <a:stretch>
            <a:fillRect/>
          </a:stretch>
        </p:blipFill>
        <p:spPr>
          <a:xfrm rot="-1052940">
            <a:off x="3364425" y="3722215"/>
            <a:ext cx="423745" cy="279000"/>
          </a:xfrm>
          <a:prstGeom prst="rect">
            <a:avLst/>
          </a:prstGeom>
          <a:noFill/>
          <a:ln>
            <a:noFill/>
          </a:ln>
        </p:spPr>
      </p:pic>
      <p:pic>
        <p:nvPicPr>
          <p:cNvPr descr="0b465c_a504f83902504c7eb0128914be037250~mv2.png" id="117" name="Google Shape;117;p17"/>
          <p:cNvPicPr preferRelativeResize="0"/>
          <p:nvPr/>
        </p:nvPicPr>
        <p:blipFill>
          <a:blip r:embed="rId5">
            <a:alphaModFix/>
          </a:blip>
          <a:stretch>
            <a:fillRect/>
          </a:stretch>
        </p:blipFill>
        <p:spPr>
          <a:xfrm flipH="1" rot="786820">
            <a:off x="3789851" y="3491111"/>
            <a:ext cx="431996" cy="246901"/>
          </a:xfrm>
          <a:prstGeom prst="rect">
            <a:avLst/>
          </a:prstGeom>
          <a:noFill/>
          <a:ln>
            <a:noFill/>
          </a:ln>
        </p:spPr>
      </p:pic>
      <p:pic>
        <p:nvPicPr>
          <p:cNvPr descr="0b465c_a504f83902504c7eb0128914be037250~mv2.png" id="118" name="Google Shape;118;p17"/>
          <p:cNvPicPr preferRelativeResize="0"/>
          <p:nvPr/>
        </p:nvPicPr>
        <p:blipFill>
          <a:blip r:embed="rId5">
            <a:alphaModFix/>
          </a:blip>
          <a:stretch>
            <a:fillRect/>
          </a:stretch>
        </p:blipFill>
        <p:spPr>
          <a:xfrm flipH="1" rot="597933">
            <a:off x="3937241" y="3849612"/>
            <a:ext cx="368592" cy="242699"/>
          </a:xfrm>
          <a:prstGeom prst="rect">
            <a:avLst/>
          </a:prstGeom>
          <a:noFill/>
          <a:ln>
            <a:noFill/>
          </a:ln>
        </p:spPr>
      </p:pic>
      <p:pic>
        <p:nvPicPr>
          <p:cNvPr descr="0b465c_a504f83902504c7eb0128914be037250~mv2.png" id="119" name="Google Shape;119;p17"/>
          <p:cNvPicPr preferRelativeResize="0"/>
          <p:nvPr/>
        </p:nvPicPr>
        <p:blipFill>
          <a:blip r:embed="rId5">
            <a:alphaModFix/>
          </a:blip>
          <a:stretch>
            <a:fillRect/>
          </a:stretch>
        </p:blipFill>
        <p:spPr>
          <a:xfrm rot="1123178">
            <a:off x="4580633" y="3609206"/>
            <a:ext cx="488059" cy="321339"/>
          </a:xfrm>
          <a:prstGeom prst="rect">
            <a:avLst/>
          </a:prstGeom>
          <a:noFill/>
          <a:ln>
            <a:noFill/>
          </a:ln>
        </p:spPr>
      </p:pic>
      <p:pic>
        <p:nvPicPr>
          <p:cNvPr descr="0b465c_a504f83902504c7eb0128914be037250~mv2.png" id="120" name="Google Shape;120;p17"/>
          <p:cNvPicPr preferRelativeResize="0"/>
          <p:nvPr/>
        </p:nvPicPr>
        <p:blipFill>
          <a:blip r:embed="rId5">
            <a:alphaModFix/>
          </a:blip>
          <a:stretch>
            <a:fillRect/>
          </a:stretch>
        </p:blipFill>
        <p:spPr>
          <a:xfrm flipH="1" rot="-1909073">
            <a:off x="5635079" y="3630375"/>
            <a:ext cx="538725" cy="279000"/>
          </a:xfrm>
          <a:prstGeom prst="rect">
            <a:avLst/>
          </a:prstGeom>
          <a:noFill/>
          <a:ln>
            <a:noFill/>
          </a:ln>
        </p:spPr>
      </p:pic>
      <p:pic>
        <p:nvPicPr>
          <p:cNvPr descr="0b465c_a504f83902504c7eb0128914be037250~mv2.png" id="121" name="Google Shape;121;p17"/>
          <p:cNvPicPr preferRelativeResize="0"/>
          <p:nvPr/>
        </p:nvPicPr>
        <p:blipFill>
          <a:blip r:embed="rId5">
            <a:alphaModFix/>
          </a:blip>
          <a:stretch>
            <a:fillRect/>
          </a:stretch>
        </p:blipFill>
        <p:spPr>
          <a:xfrm flipH="1" rot="962539">
            <a:off x="5072829" y="3510218"/>
            <a:ext cx="402970" cy="20869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idx="4294967295" type="title"/>
          </p:nvPr>
        </p:nvSpPr>
        <p:spPr>
          <a:xfrm>
            <a:off x="1385400" y="172575"/>
            <a:ext cx="6373200" cy="6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B5394"/>
                </a:solidFill>
              </a:rPr>
              <a:t>Central Concept</a:t>
            </a:r>
            <a:r>
              <a:rPr lang="en" sz="3000">
                <a:solidFill>
                  <a:srgbClr val="0B5394"/>
                </a:solidFill>
              </a:rPr>
              <a:t> - </a:t>
            </a:r>
            <a:r>
              <a:rPr i="1" lang="en" sz="3000">
                <a:solidFill>
                  <a:srgbClr val="0B5394"/>
                </a:solidFill>
              </a:rPr>
              <a:t>Fitness Surface</a:t>
            </a:r>
            <a:endParaRPr i="1" sz="3000">
              <a:solidFill>
                <a:srgbClr val="0B5394"/>
              </a:solidFill>
            </a:endParaRPr>
          </a:p>
        </p:txBody>
      </p:sp>
      <p:pic>
        <p:nvPicPr>
          <p:cNvPr descr="Visualization_of_a_population_evolving_in_a_static_fitness_landscape.gif" id="127" name="Google Shape;127;p18"/>
          <p:cNvPicPr preferRelativeResize="0"/>
          <p:nvPr/>
        </p:nvPicPr>
        <p:blipFill rotWithShape="1">
          <a:blip r:embed="rId3">
            <a:alphaModFix/>
          </a:blip>
          <a:srcRect b="18786" l="10355" r="10355" t="17725"/>
          <a:stretch/>
        </p:blipFill>
        <p:spPr>
          <a:xfrm>
            <a:off x="876500" y="1369675"/>
            <a:ext cx="7391000" cy="3328700"/>
          </a:xfrm>
          <a:prstGeom prst="rect">
            <a:avLst/>
          </a:prstGeom>
          <a:noFill/>
          <a:ln>
            <a:noFill/>
          </a:ln>
        </p:spPr>
      </p:pic>
      <p:sp>
        <p:nvSpPr>
          <p:cNvPr id="128" name="Google Shape;128;p18"/>
          <p:cNvSpPr txBox="1"/>
          <p:nvPr/>
        </p:nvSpPr>
        <p:spPr>
          <a:xfrm>
            <a:off x="5081400" y="4875025"/>
            <a:ext cx="4062600" cy="2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https://commons.wikimedia.org/wiki/File:Visualization_of_a_population_evolving_in_a_static_fitness_landscape.gif</a:t>
            </a:r>
            <a:endParaRPr sz="600">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9"/>
          <p:cNvSpPr txBox="1"/>
          <p:nvPr>
            <p:ph idx="4294967295" type="title"/>
          </p:nvPr>
        </p:nvSpPr>
        <p:spPr>
          <a:xfrm>
            <a:off x="2034750" y="172575"/>
            <a:ext cx="5074500" cy="6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B5394"/>
                </a:solidFill>
              </a:rPr>
              <a:t>Central Concept - </a:t>
            </a:r>
            <a:r>
              <a:rPr i="1" lang="en" sz="3000">
                <a:solidFill>
                  <a:srgbClr val="0B5394"/>
                </a:solidFill>
              </a:rPr>
              <a:t>GMatrix</a:t>
            </a:r>
            <a:endParaRPr i="1" sz="3000">
              <a:solidFill>
                <a:srgbClr val="0B5394"/>
              </a:solidFill>
            </a:endParaRPr>
          </a:p>
        </p:txBody>
      </p:sp>
      <p:pic>
        <p:nvPicPr>
          <p:cNvPr id="134" name="Google Shape;134;p19"/>
          <p:cNvPicPr preferRelativeResize="0"/>
          <p:nvPr/>
        </p:nvPicPr>
        <p:blipFill>
          <a:blip r:embed="rId3">
            <a:alphaModFix/>
          </a:blip>
          <a:stretch>
            <a:fillRect/>
          </a:stretch>
        </p:blipFill>
        <p:spPr>
          <a:xfrm>
            <a:off x="4787325" y="849075"/>
            <a:ext cx="4356675" cy="4141287"/>
          </a:xfrm>
          <a:prstGeom prst="rect">
            <a:avLst/>
          </a:prstGeom>
          <a:noFill/>
          <a:ln>
            <a:noFill/>
          </a:ln>
        </p:spPr>
      </p:pic>
      <p:pic>
        <p:nvPicPr>
          <p:cNvPr id="135" name="Google Shape;135;p19"/>
          <p:cNvPicPr preferRelativeResize="0"/>
          <p:nvPr/>
        </p:nvPicPr>
        <p:blipFill>
          <a:blip r:embed="rId4">
            <a:alphaModFix/>
          </a:blip>
          <a:stretch>
            <a:fillRect/>
          </a:stretch>
        </p:blipFill>
        <p:spPr>
          <a:xfrm>
            <a:off x="320575" y="2232800"/>
            <a:ext cx="4356675" cy="2356890"/>
          </a:xfrm>
          <a:prstGeom prst="rect">
            <a:avLst/>
          </a:prstGeom>
          <a:noFill/>
          <a:ln>
            <a:noFill/>
          </a:ln>
        </p:spPr>
      </p:pic>
      <p:pic>
        <p:nvPicPr>
          <p:cNvPr id="136" name="Google Shape;136;p19"/>
          <p:cNvPicPr preferRelativeResize="0"/>
          <p:nvPr/>
        </p:nvPicPr>
        <p:blipFill rotWithShape="1">
          <a:blip r:embed="rId5">
            <a:alphaModFix/>
          </a:blip>
          <a:srcRect b="67865" l="0" r="30603" t="0"/>
          <a:stretch/>
        </p:blipFill>
        <p:spPr>
          <a:xfrm>
            <a:off x="430650" y="1273988"/>
            <a:ext cx="1200500" cy="522150"/>
          </a:xfrm>
          <a:prstGeom prst="rect">
            <a:avLst/>
          </a:prstGeom>
          <a:noFill/>
          <a:ln>
            <a:noFill/>
          </a:ln>
        </p:spPr>
      </p:pic>
      <p:pic>
        <p:nvPicPr>
          <p:cNvPr id="137" name="Google Shape;137;p19"/>
          <p:cNvPicPr preferRelativeResize="0"/>
          <p:nvPr/>
        </p:nvPicPr>
        <p:blipFill rotWithShape="1">
          <a:blip r:embed="rId6">
            <a:alphaModFix/>
          </a:blip>
          <a:srcRect b="0" l="0" r="0" t="69735"/>
          <a:stretch/>
        </p:blipFill>
        <p:spPr>
          <a:xfrm>
            <a:off x="2748963" y="1251226"/>
            <a:ext cx="2038350" cy="579425"/>
          </a:xfrm>
          <a:prstGeom prst="rect">
            <a:avLst/>
          </a:prstGeom>
          <a:noFill/>
          <a:ln>
            <a:noFill/>
          </a:ln>
        </p:spPr>
      </p:pic>
      <p:sp>
        <p:nvSpPr>
          <p:cNvPr id="138" name="Google Shape;138;p19"/>
          <p:cNvSpPr/>
          <p:nvPr/>
        </p:nvSpPr>
        <p:spPr>
          <a:xfrm>
            <a:off x="1730913" y="1410563"/>
            <a:ext cx="918300" cy="249000"/>
          </a:xfrm>
          <a:prstGeom prst="rightArrow">
            <a:avLst>
              <a:gd fmla="val 50000" name="adj1"/>
              <a:gd fmla="val 50000" name="adj2"/>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0"/>
          <p:cNvSpPr txBox="1"/>
          <p:nvPr>
            <p:ph idx="4294967295" type="title"/>
          </p:nvPr>
        </p:nvSpPr>
        <p:spPr>
          <a:xfrm>
            <a:off x="1105650" y="240350"/>
            <a:ext cx="6932700" cy="6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B5394"/>
                </a:solidFill>
              </a:rPr>
              <a:t>Central Concept - </a:t>
            </a:r>
            <a:r>
              <a:rPr i="1" lang="en" sz="3000">
                <a:solidFill>
                  <a:srgbClr val="0B5394"/>
                </a:solidFill>
              </a:rPr>
              <a:t>Phenotype Surface</a:t>
            </a:r>
            <a:endParaRPr i="1" sz="3000">
              <a:solidFill>
                <a:srgbClr val="0B5394"/>
              </a:solidFill>
            </a:endParaRPr>
          </a:p>
        </p:txBody>
      </p:sp>
      <p:pic>
        <p:nvPicPr>
          <p:cNvPr descr="phenotypeSurface_A.PNG" id="144" name="Google Shape;144;p20"/>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145" name="Google Shape;145;p20"/>
          <p:cNvSpPr txBox="1"/>
          <p:nvPr/>
        </p:nvSpPr>
        <p:spPr>
          <a:xfrm>
            <a:off x="5142400" y="1408863"/>
            <a:ext cx="3532500" cy="3158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73763"/>
              </a:buClr>
              <a:buSzPts val="1800"/>
              <a:buChar char="●"/>
            </a:pPr>
            <a:r>
              <a:rPr b="1" lang="en" sz="1800">
                <a:solidFill>
                  <a:srgbClr val="B45F06"/>
                </a:solidFill>
                <a:highlight>
                  <a:srgbClr val="FFFFFF"/>
                </a:highlight>
              </a:rPr>
              <a:t>ϕ</a:t>
            </a:r>
            <a:r>
              <a:rPr lang="en" sz="1800">
                <a:solidFill>
                  <a:srgbClr val="1155CC"/>
                </a:solidFill>
                <a:highlight>
                  <a:srgbClr val="FFFFFF"/>
                </a:highlight>
              </a:rPr>
              <a:t> </a:t>
            </a:r>
            <a:r>
              <a:rPr lang="en" sz="1800">
                <a:solidFill>
                  <a:srgbClr val="222222"/>
                </a:solidFill>
                <a:highlight>
                  <a:srgbClr val="FFFFFF"/>
                </a:highlight>
              </a:rPr>
              <a:t>represents a physical trait</a:t>
            </a:r>
            <a:endParaRPr sz="1800">
              <a:solidFill>
                <a:srgbClr val="222222"/>
              </a:solidFill>
              <a:highlight>
                <a:srgbClr val="FFFFFF"/>
              </a:highlight>
            </a:endParaRPr>
          </a:p>
          <a:p>
            <a:pPr indent="0" lvl="0" marL="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b="1" i="1" lang="en" sz="1800">
                <a:solidFill>
                  <a:srgbClr val="1155CC"/>
                </a:solidFill>
                <a:highlight>
                  <a:srgbClr val="FFFFFF"/>
                </a:highlight>
              </a:rPr>
              <a:t>u</a:t>
            </a:r>
            <a:r>
              <a:rPr b="1" baseline="-25000" lang="en" sz="1800">
                <a:solidFill>
                  <a:srgbClr val="1155CC"/>
                </a:solidFill>
                <a:highlight>
                  <a:srgbClr val="FFFFFF"/>
                </a:highlight>
              </a:rPr>
              <a:t>1</a:t>
            </a:r>
            <a:r>
              <a:rPr baseline="-25000" lang="en" sz="1800">
                <a:solidFill>
                  <a:srgbClr val="073763"/>
                </a:solidFill>
                <a:highlight>
                  <a:srgbClr val="FFFFFF"/>
                </a:highlight>
              </a:rPr>
              <a:t> </a:t>
            </a:r>
            <a:r>
              <a:rPr lang="en" sz="1800">
                <a:solidFill>
                  <a:srgbClr val="222222"/>
                </a:solidFill>
                <a:highlight>
                  <a:srgbClr val="FFFFFF"/>
                </a:highlight>
              </a:rPr>
              <a:t>and </a:t>
            </a:r>
            <a:r>
              <a:rPr b="1" i="1" lang="en" sz="1800">
                <a:solidFill>
                  <a:srgbClr val="1155CC"/>
                </a:solidFill>
                <a:highlight>
                  <a:srgbClr val="FFFFFF"/>
                </a:highlight>
              </a:rPr>
              <a:t>u</a:t>
            </a:r>
            <a:r>
              <a:rPr b="1" baseline="-25000" lang="en" sz="1800">
                <a:solidFill>
                  <a:srgbClr val="1155CC"/>
                </a:solidFill>
                <a:highlight>
                  <a:srgbClr val="FFFFFF"/>
                </a:highlight>
              </a:rPr>
              <a:t>2</a:t>
            </a:r>
            <a:r>
              <a:rPr lang="en" sz="1800">
                <a:solidFill>
                  <a:srgbClr val="222222"/>
                </a:solidFill>
                <a:highlight>
                  <a:srgbClr val="FFFFFF"/>
                </a:highlight>
              </a:rPr>
              <a:t> represent underlying genetic factors</a:t>
            </a:r>
            <a:endParaRPr sz="1800">
              <a:solidFill>
                <a:srgbClr val="222222"/>
              </a:solidFill>
              <a:highlight>
                <a:srgbClr val="FFFFFF"/>
              </a:highlight>
            </a:endParaRPr>
          </a:p>
          <a:p>
            <a:pPr indent="0" lvl="0" marL="457200" rtl="0" algn="l">
              <a:lnSpc>
                <a:spcPct val="115000"/>
              </a:lnSpc>
              <a:spcBef>
                <a:spcPts val="0"/>
              </a:spcBef>
              <a:spcAft>
                <a:spcPts val="0"/>
              </a:spcAft>
              <a:buNone/>
            </a:pPr>
            <a:r>
              <a:t/>
            </a:r>
            <a:endParaRPr sz="1800">
              <a:solidFill>
                <a:srgbClr val="222222"/>
              </a:solidFill>
              <a:highlight>
                <a:srgbClr val="FFFFFF"/>
              </a:highlight>
            </a:endParaRPr>
          </a:p>
          <a:p>
            <a:pPr indent="-342900" lvl="0" marL="457200" rtl="0" algn="l">
              <a:lnSpc>
                <a:spcPct val="115000"/>
              </a:lnSpc>
              <a:spcBef>
                <a:spcPts val="0"/>
              </a:spcBef>
              <a:spcAft>
                <a:spcPts val="0"/>
              </a:spcAft>
              <a:buClr>
                <a:srgbClr val="073763"/>
              </a:buClr>
              <a:buSzPts val="1800"/>
              <a:buChar char="●"/>
            </a:pPr>
            <a:r>
              <a:rPr lang="en" sz="1800">
                <a:solidFill>
                  <a:srgbClr val="222222"/>
                </a:solidFill>
                <a:highlight>
                  <a:srgbClr val="FFFFFF"/>
                </a:highlight>
              </a:rPr>
              <a:t>Measures</a:t>
            </a:r>
            <a:r>
              <a:rPr lang="en" sz="1800">
                <a:solidFill>
                  <a:srgbClr val="222222"/>
                </a:solidFill>
                <a:highlight>
                  <a:srgbClr val="FFFFFF"/>
                </a:highlight>
              </a:rPr>
              <a:t> genetic variances</a:t>
            </a:r>
            <a:endParaRPr sz="1800">
              <a:solidFill>
                <a:srgbClr val="222222"/>
              </a:solidFill>
              <a:highlight>
                <a:srgbClr val="FFFFFF"/>
              </a:highlight>
            </a:endParaRPr>
          </a:p>
          <a:p>
            <a:pPr indent="-342900" lvl="1" marL="914400" rtl="0" algn="l">
              <a:lnSpc>
                <a:spcPct val="115000"/>
              </a:lnSpc>
              <a:spcBef>
                <a:spcPts val="0"/>
              </a:spcBef>
              <a:spcAft>
                <a:spcPts val="0"/>
              </a:spcAft>
              <a:buClr>
                <a:srgbClr val="222222"/>
              </a:buClr>
              <a:buSzPts val="1800"/>
              <a:buChar char="○"/>
            </a:pPr>
            <a:r>
              <a:rPr lang="en" sz="1800">
                <a:solidFill>
                  <a:srgbClr val="222222"/>
                </a:solidFill>
                <a:highlight>
                  <a:srgbClr val="FFFFFF"/>
                </a:highlight>
              </a:rPr>
              <a:t>Additive</a:t>
            </a:r>
            <a:endParaRPr sz="1800">
              <a:solidFill>
                <a:srgbClr val="222222"/>
              </a:solidFill>
              <a:highlight>
                <a:srgbClr val="FFFFFF"/>
              </a:highlight>
            </a:endParaRPr>
          </a:p>
          <a:p>
            <a:pPr indent="-342900" lvl="1" marL="914400" rtl="0" algn="l">
              <a:lnSpc>
                <a:spcPct val="115000"/>
              </a:lnSpc>
              <a:spcBef>
                <a:spcPts val="0"/>
              </a:spcBef>
              <a:spcAft>
                <a:spcPts val="0"/>
              </a:spcAft>
              <a:buClr>
                <a:srgbClr val="222222"/>
              </a:buClr>
              <a:buSzPts val="1800"/>
              <a:buChar char="○"/>
            </a:pPr>
            <a:r>
              <a:rPr lang="en" sz="1800">
                <a:solidFill>
                  <a:srgbClr val="222222"/>
                </a:solidFill>
                <a:highlight>
                  <a:srgbClr val="FFFFFF"/>
                </a:highlight>
              </a:rPr>
              <a:t>Dominance</a:t>
            </a:r>
            <a:endParaRPr sz="1800">
              <a:solidFill>
                <a:srgbClr val="222222"/>
              </a:solidFill>
              <a:highlight>
                <a:srgbClr val="FFFFFF"/>
              </a:highlight>
            </a:endParaRPr>
          </a:p>
          <a:p>
            <a:pPr indent="-342900" lvl="1" marL="914400" rtl="0" algn="l">
              <a:lnSpc>
                <a:spcPct val="115000"/>
              </a:lnSpc>
              <a:spcBef>
                <a:spcPts val="0"/>
              </a:spcBef>
              <a:spcAft>
                <a:spcPts val="0"/>
              </a:spcAft>
              <a:buClr>
                <a:srgbClr val="222222"/>
              </a:buClr>
              <a:buSzPts val="1800"/>
              <a:buChar char="○"/>
            </a:pPr>
            <a:r>
              <a:rPr lang="en" sz="1800">
                <a:solidFill>
                  <a:srgbClr val="222222"/>
                </a:solidFill>
                <a:highlight>
                  <a:srgbClr val="FFFFFF"/>
                </a:highlight>
              </a:rPr>
              <a:t>Epistasis</a:t>
            </a:r>
            <a:endParaRPr sz="1800">
              <a:solidFill>
                <a:srgbClr val="222222"/>
              </a:solidFill>
              <a:highlight>
                <a:srgbClr val="FFFFFF"/>
              </a:highlight>
            </a:endParaRPr>
          </a:p>
          <a:p>
            <a:pPr indent="-342900" lvl="1" marL="914400" rtl="0" algn="l">
              <a:lnSpc>
                <a:spcPct val="115000"/>
              </a:lnSpc>
              <a:spcBef>
                <a:spcPts val="0"/>
              </a:spcBef>
              <a:spcAft>
                <a:spcPts val="0"/>
              </a:spcAft>
              <a:buClr>
                <a:srgbClr val="222222"/>
              </a:buClr>
              <a:buSzPts val="1800"/>
              <a:buChar char="○"/>
            </a:pPr>
            <a:r>
              <a:rPr lang="en" sz="1800">
                <a:solidFill>
                  <a:srgbClr val="222222"/>
                </a:solidFill>
                <a:highlight>
                  <a:srgbClr val="FFFFFF"/>
                </a:highlight>
              </a:rPr>
              <a:t>Environmental</a:t>
            </a:r>
            <a:endParaRPr sz="1800">
              <a:solidFill>
                <a:srgbClr val="222222"/>
              </a:solidFill>
              <a:highlight>
                <a:srgbClr val="FFFFFF"/>
              </a:highlight>
            </a:endParaRPr>
          </a:p>
        </p:txBody>
      </p:sp>
      <p:sp>
        <p:nvSpPr>
          <p:cNvPr id="146" name="Google Shape;146;p20"/>
          <p:cNvSpPr txBox="1"/>
          <p:nvPr/>
        </p:nvSpPr>
        <p:spPr>
          <a:xfrm>
            <a:off x="0" y="4851375"/>
            <a:ext cx="17259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0B5394"/>
                </a:solidFill>
              </a:rPr>
              <a:t>http://www.faculty.biol.ttu.edu/rice/rice08b.pdf</a:t>
            </a:r>
            <a:endParaRPr sz="600">
              <a:solidFill>
                <a:srgbClr val="0B5394"/>
              </a:solidFill>
            </a:endParaRPr>
          </a:p>
        </p:txBody>
      </p:sp>
      <p:sp>
        <p:nvSpPr>
          <p:cNvPr id="147" name="Google Shape;147;p20"/>
          <p:cNvSpPr/>
          <p:nvPr/>
        </p:nvSpPr>
        <p:spPr>
          <a:xfrm>
            <a:off x="396900" y="1357450"/>
            <a:ext cx="234900" cy="251100"/>
          </a:xfrm>
          <a:prstGeom prst="roundRect">
            <a:avLst>
              <a:gd fmla="val 16667" name="adj"/>
            </a:avLst>
          </a:prstGeom>
          <a:noFill/>
          <a:ln cap="flat" cmpd="sng" w="9525">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
        <p:nvSpPr>
          <p:cNvPr id="148" name="Google Shape;148;p20"/>
          <p:cNvSpPr/>
          <p:nvPr/>
        </p:nvSpPr>
        <p:spPr>
          <a:xfrm>
            <a:off x="4194300" y="4416575"/>
            <a:ext cx="234900" cy="251100"/>
          </a:xfrm>
          <a:prstGeom prst="roundRect">
            <a:avLst>
              <a:gd fmla="val 16667" name="adj"/>
            </a:avLst>
          </a:prstGeom>
          <a:no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
        <p:nvSpPr>
          <p:cNvPr id="149" name="Google Shape;149;p20"/>
          <p:cNvSpPr/>
          <p:nvPr/>
        </p:nvSpPr>
        <p:spPr>
          <a:xfrm>
            <a:off x="2702400" y="1393775"/>
            <a:ext cx="234900" cy="251100"/>
          </a:xfrm>
          <a:prstGeom prst="roundRect">
            <a:avLst>
              <a:gd fmla="val 16667" name="adj"/>
            </a:avLst>
          </a:prstGeom>
          <a:no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155CC"/>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1"/>
          <p:cNvSpPr txBox="1"/>
          <p:nvPr>
            <p:ph idx="4294967295" type="title"/>
          </p:nvPr>
        </p:nvSpPr>
        <p:spPr>
          <a:xfrm>
            <a:off x="1684650" y="204925"/>
            <a:ext cx="5774700" cy="6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B5394"/>
                </a:solidFill>
              </a:rPr>
              <a:t>Phenotype Surface vs </a:t>
            </a:r>
            <a:r>
              <a:rPr lang="en">
                <a:solidFill>
                  <a:srgbClr val="0B5394"/>
                </a:solidFill>
              </a:rPr>
              <a:t>GMatrix</a:t>
            </a:r>
            <a:endParaRPr>
              <a:solidFill>
                <a:srgbClr val="0B5394"/>
              </a:solidFill>
            </a:endParaRPr>
          </a:p>
        </p:txBody>
      </p:sp>
      <p:pic>
        <p:nvPicPr>
          <p:cNvPr descr="phenotypeSurface_B.PNG" id="155" name="Google Shape;155;p21"/>
          <p:cNvPicPr preferRelativeResize="0"/>
          <p:nvPr/>
        </p:nvPicPr>
        <p:blipFill rotWithShape="1">
          <a:blip r:embed="rId3">
            <a:alphaModFix/>
          </a:blip>
          <a:srcRect b="0" l="0" r="0" t="0"/>
          <a:stretch/>
        </p:blipFill>
        <p:spPr>
          <a:xfrm>
            <a:off x="4628819" y="1301100"/>
            <a:ext cx="4331482" cy="3359524"/>
          </a:xfrm>
          <a:prstGeom prst="rect">
            <a:avLst/>
          </a:prstGeom>
          <a:noFill/>
          <a:ln>
            <a:noFill/>
          </a:ln>
        </p:spPr>
      </p:pic>
      <p:pic>
        <p:nvPicPr>
          <p:cNvPr descr="phenotypeSurface_A.PNG" id="156" name="Google Shape;156;p21"/>
          <p:cNvPicPr preferRelativeResize="0"/>
          <p:nvPr/>
        </p:nvPicPr>
        <p:blipFill rotWithShape="1">
          <a:blip r:embed="rId4">
            <a:alphaModFix/>
          </a:blip>
          <a:srcRect b="0" l="0" r="0" t="0"/>
          <a:stretch/>
        </p:blipFill>
        <p:spPr>
          <a:xfrm>
            <a:off x="193800" y="1301100"/>
            <a:ext cx="4271060" cy="3359525"/>
          </a:xfrm>
          <a:prstGeom prst="rect">
            <a:avLst/>
          </a:prstGeom>
          <a:noFill/>
          <a:ln>
            <a:noFill/>
          </a:ln>
        </p:spPr>
      </p:pic>
      <p:sp>
        <p:nvSpPr>
          <p:cNvPr id="157" name="Google Shape;157;p21"/>
          <p:cNvSpPr txBox="1"/>
          <p:nvPr/>
        </p:nvSpPr>
        <p:spPr>
          <a:xfrm>
            <a:off x="1208450" y="4692300"/>
            <a:ext cx="2282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Phenotype Surface</a:t>
            </a:r>
            <a:endParaRPr b="1" sz="1800"/>
          </a:p>
        </p:txBody>
      </p:sp>
      <p:sp>
        <p:nvSpPr>
          <p:cNvPr id="158" name="Google Shape;158;p21"/>
          <p:cNvSpPr txBox="1"/>
          <p:nvPr/>
        </p:nvSpPr>
        <p:spPr>
          <a:xfrm>
            <a:off x="5443200" y="4692300"/>
            <a:ext cx="28188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G-matrix Approximation</a:t>
            </a:r>
            <a:endParaRPr b="1"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